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319" r:id="rId3"/>
    <p:sldId id="281" r:id="rId4"/>
    <p:sldId id="299" r:id="rId5"/>
    <p:sldId id="286" r:id="rId6"/>
    <p:sldId id="311" r:id="rId7"/>
    <p:sldId id="325" r:id="rId8"/>
    <p:sldId id="324" r:id="rId9"/>
    <p:sldId id="326" r:id="rId10"/>
    <p:sldId id="323" r:id="rId11"/>
    <p:sldId id="322" r:id="rId12"/>
    <p:sldId id="327" r:id="rId13"/>
    <p:sldId id="329" r:id="rId14"/>
    <p:sldId id="331" r:id="rId15"/>
    <p:sldId id="332" r:id="rId16"/>
    <p:sldId id="330" r:id="rId17"/>
    <p:sldId id="313" r:id="rId18"/>
    <p:sldId id="292" r:id="rId19"/>
    <p:sldId id="320" r:id="rId20"/>
    <p:sldId id="333" r:id="rId21"/>
    <p:sldId id="290" r:id="rId22"/>
    <p:sldId id="291" r:id="rId23"/>
    <p:sldId id="334" r:id="rId24"/>
    <p:sldId id="285" r:id="rId25"/>
    <p:sldId id="273"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Questrial" pitchFamily="2" charset="77"/>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j9cYTpPQj8EEU4W47Vj2Gg6j3z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75913B-0D92-45A1-8AF7-28F748084090}">
  <a:tblStyle styleId="{D775913B-0D92-45A1-8AF7-28F7480840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60362C66-D9FD-46BD-9AF0-1277E9D06A5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95"/>
    <p:restoredTop sz="77778"/>
  </p:normalViewPr>
  <p:slideViewPr>
    <p:cSldViewPr snapToGrid="0" snapToObjects="1">
      <p:cViewPr varScale="1">
        <p:scale>
          <a:sx n="123" d="100"/>
          <a:sy n="123" d="100"/>
        </p:scale>
        <p:origin x="2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0428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3323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3681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6922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Uses progressive growing to increase the resolution gradually</a:t>
            </a:r>
          </a:p>
          <a:p>
            <a:pPr>
              <a:buFontTx/>
              <a:buChar char="-"/>
            </a:pPr>
            <a:r>
              <a:rPr lang="en-US" dirty="0"/>
              <a:t>Generates images from a fixed value tensor as opposed to generating images stochastically generated latent variables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8695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1200" dirty="0"/>
              <a:t>Due to a limited dataset in fMRI studies, the DNN does not train directly on the fMRI scans.</a:t>
            </a:r>
          </a:p>
          <a:p>
            <a:pPr>
              <a:buFontTx/>
              <a:buChar char="-"/>
            </a:pPr>
            <a:r>
              <a:rPr lang="en-US" sz="1200" dirty="0"/>
              <a:t>Prior to that, the largest fMRI scans that have been used numbered around 6,000 training samples.</a:t>
            </a:r>
          </a:p>
          <a:p>
            <a:pPr>
              <a:buFontTx/>
              <a:buChar char="-"/>
            </a:pPr>
            <a:r>
              <a:rPr lang="en-US" sz="1200" dirty="0"/>
              <a:t>”Naturalness” of the image was improved using a GAN with concepts in </a:t>
            </a:r>
            <a:r>
              <a:rPr lang="en-US" sz="1200" dirty="0" err="1"/>
              <a:t>StyleGAN</a:t>
            </a:r>
            <a:endParaRPr lang="en-US" sz="1200" dirty="0"/>
          </a:p>
          <a:p>
            <a:pPr>
              <a:buFontTx/>
              <a:buChar char="-"/>
            </a:pPr>
            <a:endParaRPr lang="en-US" sz="120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077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0042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6155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2720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08" name="Google Shape;3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115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GANs do not learn an explicit density function p(x)</a:t>
            </a:r>
          </a:p>
          <a:p>
            <a:r>
              <a:rPr lang="en-US" sz="1400" dirty="0"/>
              <a:t>Rather, they fit the implicit density category. What that means is that rather than learn a parameterized density function, we will instead learn a parameterized generation process that can give us samples out of a joint distribution.</a:t>
            </a:r>
          </a:p>
          <a:p>
            <a:r>
              <a:rPr lang="en-US" sz="1400" dirty="0"/>
              <a:t>We won’t have an explicit density to perform things like classification, but we be able to use the unlabeled data to learn how to generate new samples that fits that distribution of that unlabeled data or learn features that might be good for downstream pass.</a:t>
            </a:r>
          </a:p>
          <a:p>
            <a:endParaRPr lang="en-US" sz="1400" dirty="0"/>
          </a:p>
          <a:p>
            <a:r>
              <a:rPr lang="en-US" sz="1400" dirty="0"/>
              <a:t>Implicit generative models do not actually learn an explicit model for p(x)</a:t>
            </a:r>
          </a:p>
          <a:p>
            <a:endParaRPr lang="en-US" sz="1400" dirty="0"/>
          </a:p>
          <a:p>
            <a:r>
              <a:rPr lang="en-US" sz="1400" dirty="0"/>
              <a:t>Instead, we learn to generate or sample from p(x)</a:t>
            </a:r>
          </a:p>
          <a:p>
            <a:r>
              <a:rPr lang="en-US" sz="1400" dirty="0"/>
              <a:t>It turns out we can learn good feature representations on unlabeled data alone</a:t>
            </a:r>
          </a:p>
          <a:p>
            <a:r>
              <a:rPr lang="en-US" sz="1400" dirty="0"/>
              <a:t>We can also perform data augmentation and generate new images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0919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initial epochs, you will generate random noise. The goal is to generate realistic images.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3654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initial epochs, you will generate random noise. The goal is to generate realistic images. </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159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initial epochs, you will generate random noise. The goal is to generate realistic images. </a:t>
            </a:r>
          </a:p>
          <a:p>
            <a:endParaRPr lang="en-US" dirty="0"/>
          </a:p>
          <a:p>
            <a:r>
              <a:rPr lang="en-US" dirty="0"/>
              <a: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974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075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967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9423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3F3F3F"/>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txBox="1">
            <a:spLocks noGrp="1"/>
          </p:cNvSpPr>
          <p:nvPr>
            <p:ph type="body" idx="1"/>
          </p:nvPr>
        </p:nvSpPr>
        <p:spPr>
          <a:xfrm rot="5400000">
            <a:off x="3920331" y="-1727993"/>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83"/>
        <p:cNvGrpSpPr/>
        <p:nvPr/>
      </p:nvGrpSpPr>
      <p:grpSpPr>
        <a:xfrm>
          <a:off x="0" y="0"/>
          <a:ext cx="0" cy="0"/>
          <a:chOff x="0" y="0"/>
          <a:chExt cx="0" cy="0"/>
        </a:xfrm>
      </p:grpSpPr>
      <p:sp>
        <p:nvSpPr>
          <p:cNvPr id="84" name="Google Shape;84;p2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5"/>
        <p:cNvGrpSpPr/>
        <p:nvPr/>
      </p:nvGrpSpPr>
      <p:grpSpPr>
        <a:xfrm>
          <a:off x="0" y="0"/>
          <a:ext cx="0" cy="0"/>
          <a:chOff x="0" y="0"/>
          <a:chExt cx="0" cy="0"/>
        </a:xfrm>
      </p:grpSpPr>
      <p:sp>
        <p:nvSpPr>
          <p:cNvPr id="86" name="Google Shape;86;p28"/>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8"/>
          <p:cNvSpPr txBox="1">
            <a:spLocks noGrp="1"/>
          </p:cNvSpPr>
          <p:nvPr>
            <p:ph type="body" idx="1"/>
          </p:nvPr>
        </p:nvSpPr>
        <p:spPr>
          <a:xfrm>
            <a:off x="508000" y="1411552"/>
            <a:ext cx="11176000" cy="2210862"/>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88"/>
        <p:cNvGrpSpPr/>
        <p:nvPr/>
      </p:nvGrpSpPr>
      <p:grpSpPr>
        <a:xfrm>
          <a:off x="0" y="0"/>
          <a:ext cx="0" cy="0"/>
          <a:chOff x="0" y="0"/>
          <a:chExt cx="0" cy="0"/>
        </a:xfrm>
      </p:grpSpPr>
      <p:sp>
        <p:nvSpPr>
          <p:cNvPr id="89" name="Google Shape;89;p29"/>
          <p:cNvSpPr txBox="1">
            <a:spLocks noGrp="1"/>
          </p:cNvSpPr>
          <p:nvPr>
            <p:ph type="title"/>
          </p:nvPr>
        </p:nvSpPr>
        <p:spPr>
          <a:xfrm>
            <a:off x="673291" y="4406901"/>
            <a:ext cx="10363200" cy="1362075"/>
          </a:xfrm>
          <a:prstGeom prst="rect">
            <a:avLst/>
          </a:prstGeom>
          <a:noFill/>
          <a:ln>
            <a:noFill/>
          </a:ln>
        </p:spPr>
        <p:txBody>
          <a:bodyPr spcFirstLastPara="1" wrap="square" lIns="91425" tIns="91425" rIns="91425" bIns="91425" anchor="t" anchorCtr="0">
            <a:normAutofit/>
          </a:bodyPr>
          <a:lstStyle>
            <a:lvl1pPr marR="0" lvl="0" algn="l">
              <a:lnSpc>
                <a:spcPct val="100000"/>
              </a:lnSpc>
              <a:spcBef>
                <a:spcPts val="0"/>
              </a:spcBef>
              <a:spcAft>
                <a:spcPts val="0"/>
              </a:spcAft>
              <a:buClr>
                <a:srgbClr val="404040"/>
              </a:buClr>
              <a:buSzPts val="1400"/>
              <a:buFont typeface="Arial"/>
              <a:buNone/>
              <a:defRPr sz="4000" b="0" i="0" u="none" strike="noStrike" cap="none">
                <a:solidFill>
                  <a:srgbClr val="404040"/>
                </a:solidFill>
                <a:latin typeface="Questrial"/>
                <a:ea typeface="Questrial"/>
                <a:cs typeface="Questrial"/>
                <a:sym typeface="Questrial"/>
              </a:defRPr>
            </a:lvl1pPr>
            <a:lvl2pPr marR="0" lvl="1" algn="ctr">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2pPr>
            <a:lvl3pPr marR="0" lvl="2" algn="ctr">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3pPr>
            <a:lvl4pPr marR="0" lvl="3" algn="ctr">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4pPr>
            <a:lvl5pPr marR="0" lvl="4" algn="ctr">
              <a:lnSpc>
                <a:spcPct val="100000"/>
              </a:lnSpc>
              <a:spcBef>
                <a:spcPts val="0"/>
              </a:spcBef>
              <a:spcAft>
                <a:spcPts val="0"/>
              </a:spcAft>
              <a:buClr>
                <a:schemeClr val="dk1"/>
              </a:buClr>
              <a:buSzPts val="1400"/>
              <a:buFont typeface="Arial"/>
              <a:buNone/>
              <a:defRPr sz="4400" b="0" i="0" u="none" strike="noStrike" cap="none">
                <a:solidFill>
                  <a:schemeClr val="dk1"/>
                </a:solidFill>
                <a:latin typeface="Arial"/>
                <a:ea typeface="Arial"/>
                <a:cs typeface="Arial"/>
                <a:sym typeface="Arial"/>
              </a:defRPr>
            </a:lvl5pPr>
            <a:lvl6pPr marR="0" lvl="5" algn="ctr">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6pPr>
            <a:lvl7pPr marR="0" lvl="6" algn="ctr">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7pPr>
            <a:lvl8pPr marR="0" lvl="7" algn="ctr">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8pPr>
            <a:lvl9pPr marR="0" lvl="8" algn="ctr">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9pPr>
          </a:lstStyle>
          <a:p>
            <a:endParaRPr/>
          </a:p>
        </p:txBody>
      </p:sp>
      <p:sp>
        <p:nvSpPr>
          <p:cNvPr id="90" name="Google Shape;90;p29"/>
          <p:cNvSpPr txBox="1">
            <a:spLocks noGrp="1"/>
          </p:cNvSpPr>
          <p:nvPr>
            <p:ph type="body" idx="1"/>
          </p:nvPr>
        </p:nvSpPr>
        <p:spPr>
          <a:xfrm>
            <a:off x="673291" y="2906713"/>
            <a:ext cx="10363200" cy="1500187"/>
          </a:xfrm>
          <a:prstGeom prst="rect">
            <a:avLst/>
          </a:prstGeom>
          <a:noFill/>
          <a:ln>
            <a:noFill/>
          </a:ln>
        </p:spPr>
        <p:txBody>
          <a:bodyPr spcFirstLastPara="1" wrap="square" lIns="91425" tIns="91425" rIns="91425" bIns="91425" anchor="b" anchorCtr="0">
            <a:normAutofit/>
          </a:bodyPr>
          <a:lstStyle>
            <a:lvl1pPr marL="457200" marR="0" lvl="0" indent="-355600" algn="l">
              <a:lnSpc>
                <a:spcPct val="100000"/>
              </a:lnSpc>
              <a:spcBef>
                <a:spcPts val="400"/>
              </a:spcBef>
              <a:spcAft>
                <a:spcPts val="0"/>
              </a:spcAft>
              <a:buClr>
                <a:srgbClr val="023E7C"/>
              </a:buClr>
              <a:buSzPts val="2000"/>
              <a:buFont typeface="Arial"/>
              <a:buChar char="●"/>
              <a:defRPr sz="2000" b="0" i="0" u="none" strike="noStrike" cap="none">
                <a:solidFill>
                  <a:srgbClr val="023E7C"/>
                </a:solidFill>
                <a:latin typeface="Questrial"/>
                <a:ea typeface="Questrial"/>
                <a:cs typeface="Questrial"/>
                <a:sym typeface="Questrial"/>
              </a:defRPr>
            </a:lvl1pPr>
            <a:lvl2pPr marL="914400" marR="0" lvl="1"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1" name="Google Shape;91;p2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Questrial"/>
                <a:ea typeface="Questrial"/>
                <a:cs typeface="Questrial"/>
                <a:sym typeface="Quest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17"/>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body" idx="1"/>
          </p:nvPr>
        </p:nvSpPr>
        <p:spPr>
          <a:xfrm>
            <a:off x="838200" y="1354138"/>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9" name="Google Shape;2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5183188" y="987425"/>
            <a:ext cx="6172200" cy="4873625"/>
          </a:xfrm>
          <a:prstGeom prst="rect">
            <a:avLst/>
          </a:prstGeom>
          <a:noFill/>
          <a:ln>
            <a:noFill/>
          </a:ln>
        </p:spPr>
      </p:sp>
      <p:sp>
        <p:nvSpPr>
          <p:cNvPr id="67" name="Google Shape;67;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6778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3F3F3F"/>
              </a:buClr>
              <a:buSzPts val="4000"/>
              <a:buFont typeface="Calibri"/>
              <a:buNone/>
              <a:defRPr sz="4000" b="1"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838200" y="1354138"/>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p:nvPr/>
        </p:nvSpPr>
        <p:spPr>
          <a:xfrm rot="10800000">
            <a:off x="0" y="6311896"/>
            <a:ext cx="12192000" cy="546104"/>
          </a:xfrm>
          <a:prstGeom prst="rect">
            <a:avLst/>
          </a:prstGeom>
          <a:gradFill>
            <a:gsLst>
              <a:gs pos="0">
                <a:srgbClr val="ED2225"/>
              </a:gs>
              <a:gs pos="100000">
                <a:srgbClr val="F89C3C"/>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estrial"/>
              <a:ea typeface="Questrial"/>
              <a:cs typeface="Questrial"/>
              <a:sym typeface="Questrial"/>
            </a:endParaRPr>
          </a:p>
        </p:txBody>
      </p:sp>
      <p:pic>
        <p:nvPicPr>
          <p:cNvPr id="13" name="Google Shape;13;p15"/>
          <p:cNvPicPr preferRelativeResize="0"/>
          <p:nvPr/>
        </p:nvPicPr>
        <p:blipFill rotWithShape="1">
          <a:blip r:embed="rId16">
            <a:alphaModFix/>
          </a:blip>
          <a:srcRect/>
          <a:stretch/>
        </p:blipFill>
        <p:spPr>
          <a:xfrm>
            <a:off x="9739533" y="6384333"/>
            <a:ext cx="2246880" cy="40122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quickdraw.withgoogle.com/dat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g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371/journal.pcbi.100663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gif"/></Relationships>
</file>

<file path=ppt/slides/_rels/slide2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ctrTitle"/>
          </p:nvPr>
        </p:nvSpPr>
        <p:spPr>
          <a:xfrm>
            <a:off x="503695" y="3237880"/>
            <a:ext cx="11383505"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55527"/>
              </a:buClr>
              <a:buSzPts val="6000"/>
              <a:buFont typeface="Questrial"/>
              <a:buNone/>
            </a:pPr>
            <a:r>
              <a:rPr lang="en-US" dirty="0">
                <a:solidFill>
                  <a:srgbClr val="F55527"/>
                </a:solidFill>
                <a:latin typeface="Questrial"/>
                <a:ea typeface="Questrial"/>
                <a:cs typeface="Questrial"/>
                <a:sym typeface="Questrial"/>
              </a:rPr>
              <a:t>Generative Adversarial Networks (GANs)</a:t>
            </a:r>
            <a:br>
              <a:rPr lang="en-US" dirty="0">
                <a:solidFill>
                  <a:srgbClr val="F55527"/>
                </a:solidFill>
                <a:latin typeface="Questrial"/>
                <a:ea typeface="Questrial"/>
                <a:cs typeface="Questrial"/>
                <a:sym typeface="Questrial"/>
              </a:rPr>
            </a:br>
            <a:r>
              <a:rPr lang="en-US" sz="3600" dirty="0">
                <a:solidFill>
                  <a:srgbClr val="F55527"/>
                </a:solidFill>
                <a:latin typeface="Questrial"/>
                <a:ea typeface="Questrial"/>
                <a:cs typeface="Questrial"/>
                <a:sym typeface="Questrial"/>
              </a:rPr>
              <a:t>Clarence Lam</a:t>
            </a:r>
            <a:endParaRPr dirty="0">
              <a:latin typeface="Questrial"/>
              <a:ea typeface="Questrial"/>
              <a:cs typeface="Questrial"/>
              <a:sym typeface="Questrial"/>
            </a:endParaRPr>
          </a:p>
        </p:txBody>
      </p:sp>
      <p:pic>
        <p:nvPicPr>
          <p:cNvPr id="98" name="Google Shape;98;p2"/>
          <p:cNvPicPr preferRelativeResize="0"/>
          <p:nvPr/>
        </p:nvPicPr>
        <p:blipFill rotWithShape="1">
          <a:blip r:embed="rId3">
            <a:alphaModFix/>
          </a:blip>
          <a:srcRect/>
          <a:stretch/>
        </p:blipFill>
        <p:spPr>
          <a:xfrm>
            <a:off x="503695" y="805912"/>
            <a:ext cx="6118735" cy="10926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Evaluation</a:t>
            </a:r>
          </a:p>
        </p:txBody>
      </p:sp>
      <p:pic>
        <p:nvPicPr>
          <p:cNvPr id="3" name="Picture 2">
            <a:extLst>
              <a:ext uri="{FF2B5EF4-FFF2-40B4-BE49-F238E27FC236}">
                <a16:creationId xmlns:a16="http://schemas.microsoft.com/office/drawing/2014/main" id="{75B15096-3372-1840-ACD6-FED0D8AB54FE}"/>
              </a:ext>
            </a:extLst>
          </p:cNvPr>
          <p:cNvPicPr>
            <a:picLocks noChangeAspect="1"/>
          </p:cNvPicPr>
          <p:nvPr/>
        </p:nvPicPr>
        <p:blipFill>
          <a:blip r:embed="rId2"/>
          <a:stretch>
            <a:fillRect/>
          </a:stretch>
        </p:blipFill>
        <p:spPr>
          <a:xfrm>
            <a:off x="5407589" y="365125"/>
            <a:ext cx="5946211" cy="3451536"/>
          </a:xfrm>
          <a:prstGeom prst="rect">
            <a:avLst/>
          </a:prstGeom>
        </p:spPr>
      </p:pic>
      <p:sp>
        <p:nvSpPr>
          <p:cNvPr id="4" name="TextBox 3">
            <a:extLst>
              <a:ext uri="{FF2B5EF4-FFF2-40B4-BE49-F238E27FC236}">
                <a16:creationId xmlns:a16="http://schemas.microsoft.com/office/drawing/2014/main" id="{832593E5-6A2A-6946-9A59-7A0C660EBC62}"/>
              </a:ext>
            </a:extLst>
          </p:cNvPr>
          <p:cNvSpPr txBox="1"/>
          <p:nvPr/>
        </p:nvSpPr>
        <p:spPr>
          <a:xfrm>
            <a:off x="527304" y="1411349"/>
            <a:ext cx="4672584" cy="4093428"/>
          </a:xfrm>
          <a:prstGeom prst="rect">
            <a:avLst/>
          </a:prstGeom>
          <a:noFill/>
        </p:spPr>
        <p:txBody>
          <a:bodyPr wrap="square" rtlCol="0">
            <a:spAutoFit/>
          </a:bodyPr>
          <a:lstStyle/>
          <a:p>
            <a:pPr marL="342900" indent="-342900">
              <a:buFontTx/>
              <a:buChar char="-"/>
            </a:pPr>
            <a:r>
              <a:rPr lang="en-US" sz="2000" dirty="0"/>
              <a:t>No objective loss function used when training GAN models</a:t>
            </a:r>
          </a:p>
          <a:p>
            <a:pPr marL="342900" indent="-342900">
              <a:buFontTx/>
              <a:buChar char="-"/>
            </a:pPr>
            <a:endParaRPr lang="en-US" sz="2000" dirty="0"/>
          </a:p>
          <a:p>
            <a:pPr marL="342900" indent="-342900">
              <a:buFontTx/>
              <a:buChar char="-"/>
            </a:pPr>
            <a:r>
              <a:rPr lang="en-US" sz="2000" dirty="0"/>
              <a:t>Manual inspection of generated outputs is often a good starting point</a:t>
            </a:r>
          </a:p>
          <a:p>
            <a:pPr marL="342900" indent="-342900">
              <a:buFontTx/>
              <a:buChar char="-"/>
            </a:pPr>
            <a:endParaRPr lang="en-US" sz="2000" dirty="0"/>
          </a:p>
          <a:p>
            <a:pPr marL="342900" indent="-342900">
              <a:buFontTx/>
              <a:buChar char="-"/>
            </a:pPr>
            <a:r>
              <a:rPr lang="en-US" sz="2000" dirty="0" err="1"/>
              <a:t>Frechet</a:t>
            </a:r>
            <a:r>
              <a:rPr lang="en-US" sz="2000" dirty="0"/>
              <a:t> Inception Distance (FID) used as a metric currently</a:t>
            </a:r>
          </a:p>
          <a:p>
            <a:pPr marL="342900" indent="-342900">
              <a:buFontTx/>
              <a:buChar char="-"/>
            </a:pPr>
            <a:endParaRPr lang="en-US" sz="2000" dirty="0"/>
          </a:p>
          <a:p>
            <a:pPr marL="342900" indent="-342900">
              <a:buFontTx/>
              <a:buChar char="-"/>
            </a:pPr>
            <a:r>
              <a:rPr lang="en-US" sz="2000" dirty="0"/>
              <a:t>There are variants of FID such as </a:t>
            </a:r>
            <a:r>
              <a:rPr lang="en-US" sz="2000" dirty="0" err="1"/>
              <a:t>Frechet</a:t>
            </a:r>
            <a:r>
              <a:rPr lang="en-US" sz="2000" dirty="0"/>
              <a:t> Audio Distance (FAD), </a:t>
            </a:r>
            <a:r>
              <a:rPr lang="en-US" sz="2000" dirty="0" err="1"/>
              <a:t>Frechet</a:t>
            </a:r>
            <a:r>
              <a:rPr lang="en-US" sz="2000" dirty="0"/>
              <a:t> Video Distance (FVD), and </a:t>
            </a:r>
            <a:r>
              <a:rPr lang="en-US" sz="2000" dirty="0" err="1"/>
              <a:t>Frechet</a:t>
            </a:r>
            <a:r>
              <a:rPr lang="en-US" sz="2000" dirty="0"/>
              <a:t> </a:t>
            </a:r>
            <a:r>
              <a:rPr lang="en-US" sz="2000" dirty="0" err="1"/>
              <a:t>ChemNet</a:t>
            </a:r>
            <a:r>
              <a:rPr lang="en-US" sz="2000" dirty="0"/>
              <a:t> Distance (FCD)</a:t>
            </a:r>
          </a:p>
        </p:txBody>
      </p:sp>
      <p:pic>
        <p:nvPicPr>
          <p:cNvPr id="6" name="Picture 5" descr="Chart, line chart&#10;&#10;Description automatically generated">
            <a:extLst>
              <a:ext uri="{FF2B5EF4-FFF2-40B4-BE49-F238E27FC236}">
                <a16:creationId xmlns:a16="http://schemas.microsoft.com/office/drawing/2014/main" id="{521538FB-6278-C244-B7F9-09DA91F247C1}"/>
              </a:ext>
            </a:extLst>
          </p:cNvPr>
          <p:cNvPicPr>
            <a:picLocks noChangeAspect="1"/>
          </p:cNvPicPr>
          <p:nvPr/>
        </p:nvPicPr>
        <p:blipFill>
          <a:blip r:embed="rId3"/>
          <a:stretch>
            <a:fillRect/>
          </a:stretch>
        </p:blipFill>
        <p:spPr>
          <a:xfrm>
            <a:off x="6043840" y="3885949"/>
            <a:ext cx="5044231" cy="1783226"/>
          </a:xfrm>
          <a:prstGeom prst="rect">
            <a:avLst/>
          </a:prstGeom>
        </p:spPr>
      </p:pic>
    </p:spTree>
    <p:extLst>
      <p:ext uri="{BB962C8B-B14F-4D97-AF65-F5344CB8AC3E}">
        <p14:creationId xmlns:p14="http://schemas.microsoft.com/office/powerpoint/2010/main" val="165517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Demo with Sketches</a:t>
            </a:r>
          </a:p>
        </p:txBody>
      </p:sp>
      <p:pic>
        <p:nvPicPr>
          <p:cNvPr id="17" name="Picture 16" descr="A picture containing electronics, keyboard&#10;&#10;Description automatically generated">
            <a:hlinkClick r:id="rId3"/>
            <a:extLst>
              <a:ext uri="{FF2B5EF4-FFF2-40B4-BE49-F238E27FC236}">
                <a16:creationId xmlns:a16="http://schemas.microsoft.com/office/drawing/2014/main" id="{74D9F246-C20A-6541-948B-3805F0B852C4}"/>
              </a:ext>
            </a:extLst>
          </p:cNvPr>
          <p:cNvPicPr>
            <a:picLocks noChangeAspect="1"/>
          </p:cNvPicPr>
          <p:nvPr/>
        </p:nvPicPr>
        <p:blipFill rotWithShape="1">
          <a:blip r:embed="rId4"/>
          <a:srcRect l="1" r="33681" b="23089"/>
          <a:stretch/>
        </p:blipFill>
        <p:spPr>
          <a:xfrm>
            <a:off x="1548904" y="1141394"/>
            <a:ext cx="9094191" cy="4575211"/>
          </a:xfrm>
          <a:prstGeom prst="rect">
            <a:avLst/>
          </a:prstGeom>
        </p:spPr>
      </p:pic>
    </p:spTree>
    <p:extLst>
      <p:ext uri="{BB962C8B-B14F-4D97-AF65-F5344CB8AC3E}">
        <p14:creationId xmlns:p14="http://schemas.microsoft.com/office/powerpoint/2010/main" val="316312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Leaky </a:t>
            </a:r>
            <a:r>
              <a:rPr lang="en-US" dirty="0" err="1"/>
              <a:t>ReLU</a:t>
            </a:r>
            <a:r>
              <a:rPr lang="en-US" dirty="0"/>
              <a:t> Activation</a:t>
            </a:r>
          </a:p>
        </p:txBody>
      </p:sp>
      <p:pic>
        <p:nvPicPr>
          <p:cNvPr id="1026" name="Picture 2">
            <a:extLst>
              <a:ext uri="{FF2B5EF4-FFF2-40B4-BE49-F238E27FC236}">
                <a16:creationId xmlns:a16="http://schemas.microsoft.com/office/drawing/2014/main" id="{A82C342B-A997-4E40-BDD1-61D05B2C8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24429"/>
            <a:ext cx="11143698" cy="280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5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err="1"/>
              <a:t>ReLU</a:t>
            </a:r>
            <a:r>
              <a:rPr lang="en-US" dirty="0"/>
              <a:t> + DCGAN (Deep Convolutional GAN)</a:t>
            </a:r>
          </a:p>
        </p:txBody>
      </p:sp>
      <p:sp>
        <p:nvSpPr>
          <p:cNvPr id="12" name="TextBox 11">
            <a:extLst>
              <a:ext uri="{FF2B5EF4-FFF2-40B4-BE49-F238E27FC236}">
                <a16:creationId xmlns:a16="http://schemas.microsoft.com/office/drawing/2014/main" id="{39F2E543-D9B7-494A-BAC6-C9459CDF9DFE}"/>
              </a:ext>
            </a:extLst>
          </p:cNvPr>
          <p:cNvSpPr txBox="1"/>
          <p:nvPr/>
        </p:nvSpPr>
        <p:spPr>
          <a:xfrm>
            <a:off x="909736" y="4544590"/>
            <a:ext cx="1176880" cy="1200329"/>
          </a:xfrm>
          <a:prstGeom prst="rect">
            <a:avLst/>
          </a:prstGeom>
          <a:noFill/>
        </p:spPr>
        <p:txBody>
          <a:bodyPr wrap="square" rtlCol="0">
            <a:spAutoFit/>
          </a:bodyPr>
          <a:lstStyle/>
          <a:p>
            <a:pPr algn="ctr"/>
            <a:r>
              <a:rPr lang="en-US" sz="2400" dirty="0"/>
              <a:t>100 epochs</a:t>
            </a:r>
          </a:p>
          <a:p>
            <a:pPr marL="342900" indent="-342900" algn="ctr">
              <a:buFontTx/>
              <a:buChar char="-"/>
            </a:pPr>
            <a:endParaRPr lang="en-US" sz="2400" dirty="0"/>
          </a:p>
        </p:txBody>
      </p:sp>
      <p:sp>
        <p:nvSpPr>
          <p:cNvPr id="13" name="TextBox 12">
            <a:extLst>
              <a:ext uri="{FF2B5EF4-FFF2-40B4-BE49-F238E27FC236}">
                <a16:creationId xmlns:a16="http://schemas.microsoft.com/office/drawing/2014/main" id="{4CDE66C6-59E8-3F47-A303-4276D7CDC0A8}"/>
              </a:ext>
            </a:extLst>
          </p:cNvPr>
          <p:cNvSpPr txBox="1"/>
          <p:nvPr/>
        </p:nvSpPr>
        <p:spPr>
          <a:xfrm>
            <a:off x="3105471" y="4544588"/>
            <a:ext cx="1176880" cy="1200329"/>
          </a:xfrm>
          <a:prstGeom prst="rect">
            <a:avLst/>
          </a:prstGeom>
          <a:noFill/>
        </p:spPr>
        <p:txBody>
          <a:bodyPr wrap="square" rtlCol="0">
            <a:spAutoFit/>
          </a:bodyPr>
          <a:lstStyle/>
          <a:p>
            <a:pPr algn="ctr"/>
            <a:r>
              <a:rPr lang="en-US" sz="2400" dirty="0"/>
              <a:t>200 epochs</a:t>
            </a:r>
          </a:p>
          <a:p>
            <a:pPr marL="342900" indent="-342900" algn="ctr">
              <a:buFontTx/>
              <a:buChar char="-"/>
            </a:pPr>
            <a:endParaRPr lang="en-US" sz="2400" dirty="0"/>
          </a:p>
        </p:txBody>
      </p:sp>
      <p:sp>
        <p:nvSpPr>
          <p:cNvPr id="14" name="TextBox 13">
            <a:extLst>
              <a:ext uri="{FF2B5EF4-FFF2-40B4-BE49-F238E27FC236}">
                <a16:creationId xmlns:a16="http://schemas.microsoft.com/office/drawing/2014/main" id="{EDAE602D-3BE0-5B4C-AFF2-60D55D6B0179}"/>
              </a:ext>
            </a:extLst>
          </p:cNvPr>
          <p:cNvSpPr txBox="1"/>
          <p:nvPr/>
        </p:nvSpPr>
        <p:spPr>
          <a:xfrm>
            <a:off x="5301206" y="4531463"/>
            <a:ext cx="1176880" cy="1200329"/>
          </a:xfrm>
          <a:prstGeom prst="rect">
            <a:avLst/>
          </a:prstGeom>
          <a:noFill/>
        </p:spPr>
        <p:txBody>
          <a:bodyPr wrap="square" rtlCol="0">
            <a:spAutoFit/>
          </a:bodyPr>
          <a:lstStyle/>
          <a:p>
            <a:pPr algn="ctr"/>
            <a:r>
              <a:rPr lang="en-US" sz="2400" dirty="0"/>
              <a:t>500 epochs</a:t>
            </a:r>
          </a:p>
          <a:p>
            <a:pPr marL="342900" indent="-342900" algn="ctr">
              <a:buFontTx/>
              <a:buChar char="-"/>
            </a:pPr>
            <a:endParaRPr lang="en-US" sz="2400" dirty="0"/>
          </a:p>
        </p:txBody>
      </p:sp>
      <p:sp>
        <p:nvSpPr>
          <p:cNvPr id="15" name="TextBox 14">
            <a:extLst>
              <a:ext uri="{FF2B5EF4-FFF2-40B4-BE49-F238E27FC236}">
                <a16:creationId xmlns:a16="http://schemas.microsoft.com/office/drawing/2014/main" id="{E8E0C374-4CC6-FF45-BE0A-223D4576A619}"/>
              </a:ext>
            </a:extLst>
          </p:cNvPr>
          <p:cNvSpPr txBox="1"/>
          <p:nvPr/>
        </p:nvSpPr>
        <p:spPr>
          <a:xfrm>
            <a:off x="7496941" y="4544588"/>
            <a:ext cx="1176880" cy="1200329"/>
          </a:xfrm>
          <a:prstGeom prst="rect">
            <a:avLst/>
          </a:prstGeom>
          <a:noFill/>
        </p:spPr>
        <p:txBody>
          <a:bodyPr wrap="square" rtlCol="0">
            <a:spAutoFit/>
          </a:bodyPr>
          <a:lstStyle/>
          <a:p>
            <a:pPr algn="ctr"/>
            <a:r>
              <a:rPr lang="en-US" sz="2400" dirty="0"/>
              <a:t>1000 epochs</a:t>
            </a:r>
          </a:p>
          <a:p>
            <a:pPr marL="342900" indent="-342900" algn="ctr">
              <a:buFontTx/>
              <a:buChar char="-"/>
            </a:pPr>
            <a:endParaRPr lang="en-US" sz="2400" dirty="0"/>
          </a:p>
        </p:txBody>
      </p:sp>
      <p:pic>
        <p:nvPicPr>
          <p:cNvPr id="8" name="Picture 7" descr="A picture containing text&#10;&#10;Description automatically generated">
            <a:extLst>
              <a:ext uri="{FF2B5EF4-FFF2-40B4-BE49-F238E27FC236}">
                <a16:creationId xmlns:a16="http://schemas.microsoft.com/office/drawing/2014/main" id="{796D05D4-2298-EB40-9B97-5C84B677F248}"/>
              </a:ext>
            </a:extLst>
          </p:cNvPr>
          <p:cNvPicPr>
            <a:picLocks noChangeAspect="1"/>
          </p:cNvPicPr>
          <p:nvPr/>
        </p:nvPicPr>
        <p:blipFill>
          <a:blip r:embed="rId3"/>
          <a:stretch>
            <a:fillRect/>
          </a:stretch>
        </p:blipFill>
        <p:spPr>
          <a:xfrm>
            <a:off x="581543" y="2280012"/>
            <a:ext cx="1924266" cy="1928138"/>
          </a:xfrm>
          <a:prstGeom prst="rect">
            <a:avLst/>
          </a:prstGeom>
        </p:spPr>
      </p:pic>
      <p:pic>
        <p:nvPicPr>
          <p:cNvPr id="16" name="Picture 15" descr="A close up of a person's face&#10;&#10;Description automatically generated with medium confidence">
            <a:extLst>
              <a:ext uri="{FF2B5EF4-FFF2-40B4-BE49-F238E27FC236}">
                <a16:creationId xmlns:a16="http://schemas.microsoft.com/office/drawing/2014/main" id="{B97D9EA8-8D85-E042-B54E-8BAE15688D77}"/>
              </a:ext>
            </a:extLst>
          </p:cNvPr>
          <p:cNvPicPr>
            <a:picLocks noChangeAspect="1"/>
          </p:cNvPicPr>
          <p:nvPr/>
        </p:nvPicPr>
        <p:blipFill>
          <a:blip r:embed="rId4"/>
          <a:stretch>
            <a:fillRect/>
          </a:stretch>
        </p:blipFill>
        <p:spPr>
          <a:xfrm>
            <a:off x="2664518" y="2280012"/>
            <a:ext cx="1998111" cy="1928138"/>
          </a:xfrm>
          <a:prstGeom prst="rect">
            <a:avLst/>
          </a:prstGeom>
        </p:spPr>
      </p:pic>
      <p:pic>
        <p:nvPicPr>
          <p:cNvPr id="20" name="Picture 19" descr="Text, letter&#10;&#10;Description automatically generated">
            <a:extLst>
              <a:ext uri="{FF2B5EF4-FFF2-40B4-BE49-F238E27FC236}">
                <a16:creationId xmlns:a16="http://schemas.microsoft.com/office/drawing/2014/main" id="{3C135FF7-6911-0F4C-AC1A-9B482949DDA8}"/>
              </a:ext>
            </a:extLst>
          </p:cNvPr>
          <p:cNvPicPr>
            <a:picLocks noChangeAspect="1"/>
          </p:cNvPicPr>
          <p:nvPr/>
        </p:nvPicPr>
        <p:blipFill>
          <a:blip r:embed="rId5"/>
          <a:stretch>
            <a:fillRect/>
          </a:stretch>
        </p:blipFill>
        <p:spPr>
          <a:xfrm>
            <a:off x="4821339" y="2280012"/>
            <a:ext cx="2087544" cy="1869587"/>
          </a:xfrm>
          <a:prstGeom prst="rect">
            <a:avLst/>
          </a:prstGeom>
        </p:spPr>
      </p:pic>
      <p:sp>
        <p:nvSpPr>
          <p:cNvPr id="21" name="TextBox 20">
            <a:extLst>
              <a:ext uri="{FF2B5EF4-FFF2-40B4-BE49-F238E27FC236}">
                <a16:creationId xmlns:a16="http://schemas.microsoft.com/office/drawing/2014/main" id="{7A33C301-9F01-834A-993A-21F67026AA8F}"/>
              </a:ext>
            </a:extLst>
          </p:cNvPr>
          <p:cNvSpPr txBox="1"/>
          <p:nvPr/>
        </p:nvSpPr>
        <p:spPr>
          <a:xfrm>
            <a:off x="9692676" y="4546912"/>
            <a:ext cx="1176880" cy="1200329"/>
          </a:xfrm>
          <a:prstGeom prst="rect">
            <a:avLst/>
          </a:prstGeom>
          <a:noFill/>
        </p:spPr>
        <p:txBody>
          <a:bodyPr wrap="square" rtlCol="0">
            <a:spAutoFit/>
          </a:bodyPr>
          <a:lstStyle/>
          <a:p>
            <a:pPr algn="ctr"/>
            <a:r>
              <a:rPr lang="en-US" sz="2400" dirty="0"/>
              <a:t>2000 epochs</a:t>
            </a:r>
          </a:p>
          <a:p>
            <a:pPr marL="342900" indent="-342900" algn="ctr">
              <a:buFontTx/>
              <a:buChar char="-"/>
            </a:pPr>
            <a:endParaRPr lang="en-US" sz="2400" dirty="0"/>
          </a:p>
        </p:txBody>
      </p:sp>
      <p:pic>
        <p:nvPicPr>
          <p:cNvPr id="23" name="Picture 22" descr="Text, letter&#10;&#10;Description automatically generated">
            <a:extLst>
              <a:ext uri="{FF2B5EF4-FFF2-40B4-BE49-F238E27FC236}">
                <a16:creationId xmlns:a16="http://schemas.microsoft.com/office/drawing/2014/main" id="{72CAFB3A-8110-0644-A474-DC74F80F93FE}"/>
              </a:ext>
            </a:extLst>
          </p:cNvPr>
          <p:cNvPicPr>
            <a:picLocks noChangeAspect="1"/>
          </p:cNvPicPr>
          <p:nvPr/>
        </p:nvPicPr>
        <p:blipFill>
          <a:blip r:embed="rId6"/>
          <a:stretch>
            <a:fillRect/>
          </a:stretch>
        </p:blipFill>
        <p:spPr>
          <a:xfrm>
            <a:off x="7041609" y="2280012"/>
            <a:ext cx="2087544" cy="1891989"/>
          </a:xfrm>
          <a:prstGeom prst="rect">
            <a:avLst/>
          </a:prstGeom>
        </p:spPr>
      </p:pic>
      <p:pic>
        <p:nvPicPr>
          <p:cNvPr id="4" name="Picture 3" descr="Text, letter&#10;&#10;Description automatically generated">
            <a:extLst>
              <a:ext uri="{FF2B5EF4-FFF2-40B4-BE49-F238E27FC236}">
                <a16:creationId xmlns:a16="http://schemas.microsoft.com/office/drawing/2014/main" id="{E2740A0D-52B2-584B-9A74-508B3E5B2936}"/>
              </a:ext>
            </a:extLst>
          </p:cNvPr>
          <p:cNvPicPr>
            <a:picLocks noChangeAspect="1"/>
          </p:cNvPicPr>
          <p:nvPr/>
        </p:nvPicPr>
        <p:blipFill>
          <a:blip r:embed="rId7"/>
          <a:stretch>
            <a:fillRect/>
          </a:stretch>
        </p:blipFill>
        <p:spPr>
          <a:xfrm>
            <a:off x="9287863" y="2280012"/>
            <a:ext cx="2105103" cy="1873935"/>
          </a:xfrm>
          <a:prstGeom prst="rect">
            <a:avLst/>
          </a:prstGeom>
        </p:spPr>
      </p:pic>
    </p:spTree>
    <p:extLst>
      <p:ext uri="{BB962C8B-B14F-4D97-AF65-F5344CB8AC3E}">
        <p14:creationId xmlns:p14="http://schemas.microsoft.com/office/powerpoint/2010/main" val="2382320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Leaky </a:t>
            </a:r>
            <a:r>
              <a:rPr lang="en-US" dirty="0" err="1"/>
              <a:t>ReLU</a:t>
            </a:r>
            <a:r>
              <a:rPr lang="en-US" dirty="0"/>
              <a:t> (</a:t>
            </a:r>
            <a:r>
              <a:rPr lang="el-GR" b="0" dirty="0"/>
              <a:t>α</a:t>
            </a:r>
            <a:r>
              <a:rPr lang="en-US" dirty="0"/>
              <a:t>=0.3) + DCGAN</a:t>
            </a:r>
          </a:p>
        </p:txBody>
      </p:sp>
      <p:sp>
        <p:nvSpPr>
          <p:cNvPr id="12" name="TextBox 11">
            <a:extLst>
              <a:ext uri="{FF2B5EF4-FFF2-40B4-BE49-F238E27FC236}">
                <a16:creationId xmlns:a16="http://schemas.microsoft.com/office/drawing/2014/main" id="{39F2E543-D9B7-494A-BAC6-C9459CDF9DFE}"/>
              </a:ext>
            </a:extLst>
          </p:cNvPr>
          <p:cNvSpPr txBox="1"/>
          <p:nvPr/>
        </p:nvSpPr>
        <p:spPr>
          <a:xfrm>
            <a:off x="909736" y="4544590"/>
            <a:ext cx="1176880" cy="1200329"/>
          </a:xfrm>
          <a:prstGeom prst="rect">
            <a:avLst/>
          </a:prstGeom>
          <a:noFill/>
        </p:spPr>
        <p:txBody>
          <a:bodyPr wrap="square" rtlCol="0">
            <a:spAutoFit/>
          </a:bodyPr>
          <a:lstStyle/>
          <a:p>
            <a:pPr algn="ctr"/>
            <a:r>
              <a:rPr lang="en-US" sz="2400" dirty="0"/>
              <a:t>100 epochs</a:t>
            </a:r>
          </a:p>
          <a:p>
            <a:pPr marL="342900" indent="-342900" algn="ctr">
              <a:buFontTx/>
              <a:buChar char="-"/>
            </a:pPr>
            <a:endParaRPr lang="en-US" sz="2400" dirty="0"/>
          </a:p>
        </p:txBody>
      </p:sp>
      <p:sp>
        <p:nvSpPr>
          <p:cNvPr id="13" name="TextBox 12">
            <a:extLst>
              <a:ext uri="{FF2B5EF4-FFF2-40B4-BE49-F238E27FC236}">
                <a16:creationId xmlns:a16="http://schemas.microsoft.com/office/drawing/2014/main" id="{4CDE66C6-59E8-3F47-A303-4276D7CDC0A8}"/>
              </a:ext>
            </a:extLst>
          </p:cNvPr>
          <p:cNvSpPr txBox="1"/>
          <p:nvPr/>
        </p:nvSpPr>
        <p:spPr>
          <a:xfrm>
            <a:off x="3105471" y="4544588"/>
            <a:ext cx="1176880" cy="1200329"/>
          </a:xfrm>
          <a:prstGeom prst="rect">
            <a:avLst/>
          </a:prstGeom>
          <a:noFill/>
        </p:spPr>
        <p:txBody>
          <a:bodyPr wrap="square" rtlCol="0">
            <a:spAutoFit/>
          </a:bodyPr>
          <a:lstStyle/>
          <a:p>
            <a:pPr algn="ctr"/>
            <a:r>
              <a:rPr lang="en-US" sz="2400" dirty="0"/>
              <a:t>200 epochs</a:t>
            </a:r>
          </a:p>
          <a:p>
            <a:pPr marL="342900" indent="-342900" algn="ctr">
              <a:buFontTx/>
              <a:buChar char="-"/>
            </a:pPr>
            <a:endParaRPr lang="en-US" sz="2400" dirty="0"/>
          </a:p>
        </p:txBody>
      </p:sp>
      <p:sp>
        <p:nvSpPr>
          <p:cNvPr id="14" name="TextBox 13">
            <a:extLst>
              <a:ext uri="{FF2B5EF4-FFF2-40B4-BE49-F238E27FC236}">
                <a16:creationId xmlns:a16="http://schemas.microsoft.com/office/drawing/2014/main" id="{EDAE602D-3BE0-5B4C-AFF2-60D55D6B0179}"/>
              </a:ext>
            </a:extLst>
          </p:cNvPr>
          <p:cNvSpPr txBox="1"/>
          <p:nvPr/>
        </p:nvSpPr>
        <p:spPr>
          <a:xfrm>
            <a:off x="5301206" y="4531463"/>
            <a:ext cx="1176880" cy="1200329"/>
          </a:xfrm>
          <a:prstGeom prst="rect">
            <a:avLst/>
          </a:prstGeom>
          <a:noFill/>
        </p:spPr>
        <p:txBody>
          <a:bodyPr wrap="square" rtlCol="0">
            <a:spAutoFit/>
          </a:bodyPr>
          <a:lstStyle/>
          <a:p>
            <a:pPr algn="ctr"/>
            <a:r>
              <a:rPr lang="en-US" sz="2400" dirty="0"/>
              <a:t>500 epochs</a:t>
            </a:r>
          </a:p>
          <a:p>
            <a:pPr marL="342900" indent="-342900" algn="ctr">
              <a:buFontTx/>
              <a:buChar char="-"/>
            </a:pPr>
            <a:endParaRPr lang="en-US" sz="2400" dirty="0"/>
          </a:p>
        </p:txBody>
      </p:sp>
      <p:sp>
        <p:nvSpPr>
          <p:cNvPr id="15" name="TextBox 14">
            <a:extLst>
              <a:ext uri="{FF2B5EF4-FFF2-40B4-BE49-F238E27FC236}">
                <a16:creationId xmlns:a16="http://schemas.microsoft.com/office/drawing/2014/main" id="{E8E0C374-4CC6-FF45-BE0A-223D4576A619}"/>
              </a:ext>
            </a:extLst>
          </p:cNvPr>
          <p:cNvSpPr txBox="1"/>
          <p:nvPr/>
        </p:nvSpPr>
        <p:spPr>
          <a:xfrm>
            <a:off x="7496941" y="4544588"/>
            <a:ext cx="1176880" cy="1200329"/>
          </a:xfrm>
          <a:prstGeom prst="rect">
            <a:avLst/>
          </a:prstGeom>
          <a:noFill/>
        </p:spPr>
        <p:txBody>
          <a:bodyPr wrap="square" rtlCol="0">
            <a:spAutoFit/>
          </a:bodyPr>
          <a:lstStyle/>
          <a:p>
            <a:pPr algn="ctr"/>
            <a:r>
              <a:rPr lang="en-US" sz="2400" dirty="0"/>
              <a:t>1000 epochs</a:t>
            </a:r>
          </a:p>
          <a:p>
            <a:pPr marL="342900" indent="-342900" algn="ctr">
              <a:buFontTx/>
              <a:buChar char="-"/>
            </a:pPr>
            <a:endParaRPr lang="en-US" sz="2400" dirty="0"/>
          </a:p>
        </p:txBody>
      </p:sp>
      <p:sp>
        <p:nvSpPr>
          <p:cNvPr id="21" name="TextBox 20">
            <a:extLst>
              <a:ext uri="{FF2B5EF4-FFF2-40B4-BE49-F238E27FC236}">
                <a16:creationId xmlns:a16="http://schemas.microsoft.com/office/drawing/2014/main" id="{7A33C301-9F01-834A-993A-21F67026AA8F}"/>
              </a:ext>
            </a:extLst>
          </p:cNvPr>
          <p:cNvSpPr txBox="1"/>
          <p:nvPr/>
        </p:nvSpPr>
        <p:spPr>
          <a:xfrm>
            <a:off x="9692676" y="4546912"/>
            <a:ext cx="1176880" cy="1200329"/>
          </a:xfrm>
          <a:prstGeom prst="rect">
            <a:avLst/>
          </a:prstGeom>
          <a:noFill/>
        </p:spPr>
        <p:txBody>
          <a:bodyPr wrap="square" rtlCol="0">
            <a:spAutoFit/>
          </a:bodyPr>
          <a:lstStyle/>
          <a:p>
            <a:pPr algn="ctr"/>
            <a:r>
              <a:rPr lang="en-US" sz="2400" dirty="0"/>
              <a:t>2000 epochs</a:t>
            </a:r>
          </a:p>
          <a:p>
            <a:pPr marL="342900" indent="-342900" algn="ctr">
              <a:buFontTx/>
              <a:buChar char="-"/>
            </a:pPr>
            <a:endParaRPr lang="en-US" sz="2400" dirty="0"/>
          </a:p>
        </p:txBody>
      </p:sp>
      <p:pic>
        <p:nvPicPr>
          <p:cNvPr id="24" name="Picture 23" descr="A picture containing text&#10;&#10;Description automatically generated">
            <a:extLst>
              <a:ext uri="{FF2B5EF4-FFF2-40B4-BE49-F238E27FC236}">
                <a16:creationId xmlns:a16="http://schemas.microsoft.com/office/drawing/2014/main" id="{2F96E534-D6A3-D840-8E53-512E2BEF0860}"/>
              </a:ext>
            </a:extLst>
          </p:cNvPr>
          <p:cNvPicPr>
            <a:picLocks noChangeAspect="1"/>
          </p:cNvPicPr>
          <p:nvPr/>
        </p:nvPicPr>
        <p:blipFill>
          <a:blip r:embed="rId3"/>
          <a:stretch>
            <a:fillRect/>
          </a:stretch>
        </p:blipFill>
        <p:spPr>
          <a:xfrm>
            <a:off x="534355" y="2296688"/>
            <a:ext cx="1984147" cy="1944264"/>
          </a:xfrm>
          <a:prstGeom prst="rect">
            <a:avLst/>
          </a:prstGeom>
        </p:spPr>
      </p:pic>
      <p:pic>
        <p:nvPicPr>
          <p:cNvPr id="26" name="Picture 25" descr="A black and white image of a person's face&#10;&#10;Description automatically generated with medium confidence">
            <a:extLst>
              <a:ext uri="{FF2B5EF4-FFF2-40B4-BE49-F238E27FC236}">
                <a16:creationId xmlns:a16="http://schemas.microsoft.com/office/drawing/2014/main" id="{9684B2D1-FF85-F94B-9F09-B6C4F9E761A2}"/>
              </a:ext>
            </a:extLst>
          </p:cNvPr>
          <p:cNvPicPr>
            <a:picLocks noChangeAspect="1"/>
          </p:cNvPicPr>
          <p:nvPr/>
        </p:nvPicPr>
        <p:blipFill>
          <a:blip r:embed="rId4"/>
          <a:stretch>
            <a:fillRect/>
          </a:stretch>
        </p:blipFill>
        <p:spPr>
          <a:xfrm>
            <a:off x="2687305" y="2280013"/>
            <a:ext cx="1984147" cy="1973946"/>
          </a:xfrm>
          <a:prstGeom prst="rect">
            <a:avLst/>
          </a:prstGeom>
        </p:spPr>
      </p:pic>
      <p:pic>
        <p:nvPicPr>
          <p:cNvPr id="28" name="Picture 27" descr="Text&#10;&#10;Description automatically generated">
            <a:extLst>
              <a:ext uri="{FF2B5EF4-FFF2-40B4-BE49-F238E27FC236}">
                <a16:creationId xmlns:a16="http://schemas.microsoft.com/office/drawing/2014/main" id="{2F4219E9-BAAC-C64F-9963-5A873C887170}"/>
              </a:ext>
            </a:extLst>
          </p:cNvPr>
          <p:cNvPicPr>
            <a:picLocks noChangeAspect="1"/>
          </p:cNvPicPr>
          <p:nvPr/>
        </p:nvPicPr>
        <p:blipFill>
          <a:blip r:embed="rId5"/>
          <a:stretch>
            <a:fillRect/>
          </a:stretch>
        </p:blipFill>
        <p:spPr>
          <a:xfrm>
            <a:off x="4840255" y="2326537"/>
            <a:ext cx="2094852" cy="1929864"/>
          </a:xfrm>
          <a:prstGeom prst="rect">
            <a:avLst/>
          </a:prstGeom>
        </p:spPr>
      </p:pic>
      <p:pic>
        <p:nvPicPr>
          <p:cNvPr id="30" name="Picture 29" descr="Text, letter&#10;&#10;Description automatically generated">
            <a:extLst>
              <a:ext uri="{FF2B5EF4-FFF2-40B4-BE49-F238E27FC236}">
                <a16:creationId xmlns:a16="http://schemas.microsoft.com/office/drawing/2014/main" id="{33A81E7E-4848-3044-B5EF-6A486F468F34}"/>
              </a:ext>
            </a:extLst>
          </p:cNvPr>
          <p:cNvPicPr>
            <a:picLocks noChangeAspect="1"/>
          </p:cNvPicPr>
          <p:nvPr/>
        </p:nvPicPr>
        <p:blipFill>
          <a:blip r:embed="rId6"/>
          <a:stretch>
            <a:fillRect/>
          </a:stretch>
        </p:blipFill>
        <p:spPr>
          <a:xfrm>
            <a:off x="7017778" y="2313413"/>
            <a:ext cx="2144514" cy="1927540"/>
          </a:xfrm>
          <a:prstGeom prst="rect">
            <a:avLst/>
          </a:prstGeom>
        </p:spPr>
      </p:pic>
      <p:pic>
        <p:nvPicPr>
          <p:cNvPr id="32" name="Picture 31" descr="Text, letter&#10;&#10;Description automatically generated">
            <a:extLst>
              <a:ext uri="{FF2B5EF4-FFF2-40B4-BE49-F238E27FC236}">
                <a16:creationId xmlns:a16="http://schemas.microsoft.com/office/drawing/2014/main" id="{4A31EC98-06F2-1341-8F3D-CAB6C1A6F514}"/>
              </a:ext>
            </a:extLst>
          </p:cNvPr>
          <p:cNvPicPr>
            <a:picLocks noChangeAspect="1"/>
          </p:cNvPicPr>
          <p:nvPr/>
        </p:nvPicPr>
        <p:blipFill>
          <a:blip r:embed="rId7"/>
          <a:stretch>
            <a:fillRect/>
          </a:stretch>
        </p:blipFill>
        <p:spPr>
          <a:xfrm>
            <a:off x="9228087" y="2326537"/>
            <a:ext cx="2280531" cy="1990374"/>
          </a:xfrm>
          <a:prstGeom prst="rect">
            <a:avLst/>
          </a:prstGeom>
        </p:spPr>
      </p:pic>
    </p:spTree>
    <p:extLst>
      <p:ext uri="{BB962C8B-B14F-4D97-AF65-F5344CB8AC3E}">
        <p14:creationId xmlns:p14="http://schemas.microsoft.com/office/powerpoint/2010/main" val="3227698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Leaky </a:t>
            </a:r>
            <a:r>
              <a:rPr lang="en-US" dirty="0" err="1"/>
              <a:t>ReLU</a:t>
            </a:r>
            <a:r>
              <a:rPr lang="en-US" dirty="0"/>
              <a:t> (</a:t>
            </a:r>
            <a:r>
              <a:rPr lang="el-GR" b="0" dirty="0"/>
              <a:t>α</a:t>
            </a:r>
            <a:r>
              <a:rPr lang="en-US" dirty="0"/>
              <a:t>=0.05) + DCGAN</a:t>
            </a:r>
          </a:p>
        </p:txBody>
      </p:sp>
      <p:sp>
        <p:nvSpPr>
          <p:cNvPr id="12" name="TextBox 11">
            <a:extLst>
              <a:ext uri="{FF2B5EF4-FFF2-40B4-BE49-F238E27FC236}">
                <a16:creationId xmlns:a16="http://schemas.microsoft.com/office/drawing/2014/main" id="{39F2E543-D9B7-494A-BAC6-C9459CDF9DFE}"/>
              </a:ext>
            </a:extLst>
          </p:cNvPr>
          <p:cNvSpPr txBox="1"/>
          <p:nvPr/>
        </p:nvSpPr>
        <p:spPr>
          <a:xfrm>
            <a:off x="909736" y="4544590"/>
            <a:ext cx="1176880" cy="1200329"/>
          </a:xfrm>
          <a:prstGeom prst="rect">
            <a:avLst/>
          </a:prstGeom>
          <a:noFill/>
        </p:spPr>
        <p:txBody>
          <a:bodyPr wrap="square" rtlCol="0">
            <a:spAutoFit/>
          </a:bodyPr>
          <a:lstStyle/>
          <a:p>
            <a:pPr algn="ctr"/>
            <a:r>
              <a:rPr lang="en-US" sz="2400" dirty="0"/>
              <a:t>100 epochs</a:t>
            </a:r>
          </a:p>
          <a:p>
            <a:pPr marL="342900" indent="-342900" algn="ctr">
              <a:buFontTx/>
              <a:buChar char="-"/>
            </a:pPr>
            <a:endParaRPr lang="en-US" sz="2400" dirty="0"/>
          </a:p>
        </p:txBody>
      </p:sp>
      <p:sp>
        <p:nvSpPr>
          <p:cNvPr id="13" name="TextBox 12">
            <a:extLst>
              <a:ext uri="{FF2B5EF4-FFF2-40B4-BE49-F238E27FC236}">
                <a16:creationId xmlns:a16="http://schemas.microsoft.com/office/drawing/2014/main" id="{4CDE66C6-59E8-3F47-A303-4276D7CDC0A8}"/>
              </a:ext>
            </a:extLst>
          </p:cNvPr>
          <p:cNvSpPr txBox="1"/>
          <p:nvPr/>
        </p:nvSpPr>
        <p:spPr>
          <a:xfrm>
            <a:off x="3105471" y="4544588"/>
            <a:ext cx="1176880" cy="1200329"/>
          </a:xfrm>
          <a:prstGeom prst="rect">
            <a:avLst/>
          </a:prstGeom>
          <a:noFill/>
        </p:spPr>
        <p:txBody>
          <a:bodyPr wrap="square" rtlCol="0">
            <a:spAutoFit/>
          </a:bodyPr>
          <a:lstStyle/>
          <a:p>
            <a:pPr algn="ctr"/>
            <a:r>
              <a:rPr lang="en-US" sz="2400" dirty="0"/>
              <a:t>200 epochs</a:t>
            </a:r>
          </a:p>
          <a:p>
            <a:pPr marL="342900" indent="-342900" algn="ctr">
              <a:buFontTx/>
              <a:buChar char="-"/>
            </a:pPr>
            <a:endParaRPr lang="en-US" sz="2400" dirty="0"/>
          </a:p>
        </p:txBody>
      </p:sp>
      <p:sp>
        <p:nvSpPr>
          <p:cNvPr id="14" name="TextBox 13">
            <a:extLst>
              <a:ext uri="{FF2B5EF4-FFF2-40B4-BE49-F238E27FC236}">
                <a16:creationId xmlns:a16="http://schemas.microsoft.com/office/drawing/2014/main" id="{EDAE602D-3BE0-5B4C-AFF2-60D55D6B0179}"/>
              </a:ext>
            </a:extLst>
          </p:cNvPr>
          <p:cNvSpPr txBox="1"/>
          <p:nvPr/>
        </p:nvSpPr>
        <p:spPr>
          <a:xfrm>
            <a:off x="5301206" y="4531463"/>
            <a:ext cx="1176880" cy="1200329"/>
          </a:xfrm>
          <a:prstGeom prst="rect">
            <a:avLst/>
          </a:prstGeom>
          <a:noFill/>
        </p:spPr>
        <p:txBody>
          <a:bodyPr wrap="square" rtlCol="0">
            <a:spAutoFit/>
          </a:bodyPr>
          <a:lstStyle/>
          <a:p>
            <a:pPr algn="ctr"/>
            <a:r>
              <a:rPr lang="en-US" sz="2400" dirty="0"/>
              <a:t>500 epochs</a:t>
            </a:r>
          </a:p>
          <a:p>
            <a:pPr marL="342900" indent="-342900" algn="ctr">
              <a:buFontTx/>
              <a:buChar char="-"/>
            </a:pPr>
            <a:endParaRPr lang="en-US" sz="2400" dirty="0"/>
          </a:p>
        </p:txBody>
      </p:sp>
      <p:sp>
        <p:nvSpPr>
          <p:cNvPr id="15" name="TextBox 14">
            <a:extLst>
              <a:ext uri="{FF2B5EF4-FFF2-40B4-BE49-F238E27FC236}">
                <a16:creationId xmlns:a16="http://schemas.microsoft.com/office/drawing/2014/main" id="{E8E0C374-4CC6-FF45-BE0A-223D4576A619}"/>
              </a:ext>
            </a:extLst>
          </p:cNvPr>
          <p:cNvSpPr txBox="1"/>
          <p:nvPr/>
        </p:nvSpPr>
        <p:spPr>
          <a:xfrm>
            <a:off x="7496941" y="4544588"/>
            <a:ext cx="1176880" cy="1200329"/>
          </a:xfrm>
          <a:prstGeom prst="rect">
            <a:avLst/>
          </a:prstGeom>
          <a:noFill/>
        </p:spPr>
        <p:txBody>
          <a:bodyPr wrap="square" rtlCol="0">
            <a:spAutoFit/>
          </a:bodyPr>
          <a:lstStyle/>
          <a:p>
            <a:pPr algn="ctr"/>
            <a:r>
              <a:rPr lang="en-US" sz="2400" dirty="0"/>
              <a:t>1000 epochs</a:t>
            </a:r>
          </a:p>
          <a:p>
            <a:pPr marL="342900" indent="-342900" algn="ctr">
              <a:buFontTx/>
              <a:buChar char="-"/>
            </a:pPr>
            <a:endParaRPr lang="en-US" sz="2400" dirty="0"/>
          </a:p>
        </p:txBody>
      </p:sp>
      <p:sp>
        <p:nvSpPr>
          <p:cNvPr id="21" name="TextBox 20">
            <a:extLst>
              <a:ext uri="{FF2B5EF4-FFF2-40B4-BE49-F238E27FC236}">
                <a16:creationId xmlns:a16="http://schemas.microsoft.com/office/drawing/2014/main" id="{7A33C301-9F01-834A-993A-21F67026AA8F}"/>
              </a:ext>
            </a:extLst>
          </p:cNvPr>
          <p:cNvSpPr txBox="1"/>
          <p:nvPr/>
        </p:nvSpPr>
        <p:spPr>
          <a:xfrm>
            <a:off x="9692676" y="4546912"/>
            <a:ext cx="1176880" cy="1200329"/>
          </a:xfrm>
          <a:prstGeom prst="rect">
            <a:avLst/>
          </a:prstGeom>
          <a:noFill/>
        </p:spPr>
        <p:txBody>
          <a:bodyPr wrap="square" rtlCol="0">
            <a:spAutoFit/>
          </a:bodyPr>
          <a:lstStyle/>
          <a:p>
            <a:pPr algn="ctr"/>
            <a:r>
              <a:rPr lang="en-US" sz="2400" dirty="0"/>
              <a:t>2000 epochs</a:t>
            </a:r>
          </a:p>
          <a:p>
            <a:pPr marL="342900" indent="-342900" algn="ctr">
              <a:buFontTx/>
              <a:buChar char="-"/>
            </a:pPr>
            <a:endParaRPr lang="en-US" sz="2400" dirty="0"/>
          </a:p>
        </p:txBody>
      </p:sp>
      <p:pic>
        <p:nvPicPr>
          <p:cNvPr id="4" name="Picture 3" descr="A picture containing text&#10;&#10;Description automatically generated">
            <a:extLst>
              <a:ext uri="{FF2B5EF4-FFF2-40B4-BE49-F238E27FC236}">
                <a16:creationId xmlns:a16="http://schemas.microsoft.com/office/drawing/2014/main" id="{9010DA18-8380-D342-8271-194A70C5CA4D}"/>
              </a:ext>
            </a:extLst>
          </p:cNvPr>
          <p:cNvPicPr>
            <a:picLocks noChangeAspect="1"/>
          </p:cNvPicPr>
          <p:nvPr/>
        </p:nvPicPr>
        <p:blipFill>
          <a:blip r:embed="rId3"/>
          <a:stretch>
            <a:fillRect/>
          </a:stretch>
        </p:blipFill>
        <p:spPr>
          <a:xfrm>
            <a:off x="444783" y="2280013"/>
            <a:ext cx="2068642" cy="2036898"/>
          </a:xfrm>
          <a:prstGeom prst="rect">
            <a:avLst/>
          </a:prstGeom>
        </p:spPr>
      </p:pic>
      <p:pic>
        <p:nvPicPr>
          <p:cNvPr id="6" name="Picture 5" descr="Text&#10;&#10;Description automatically generated">
            <a:extLst>
              <a:ext uri="{FF2B5EF4-FFF2-40B4-BE49-F238E27FC236}">
                <a16:creationId xmlns:a16="http://schemas.microsoft.com/office/drawing/2014/main" id="{3651316A-26C1-5F4F-A105-05BECA299B0F}"/>
              </a:ext>
            </a:extLst>
          </p:cNvPr>
          <p:cNvPicPr>
            <a:picLocks noChangeAspect="1"/>
          </p:cNvPicPr>
          <p:nvPr/>
        </p:nvPicPr>
        <p:blipFill>
          <a:blip r:embed="rId4"/>
          <a:stretch>
            <a:fillRect/>
          </a:stretch>
        </p:blipFill>
        <p:spPr>
          <a:xfrm>
            <a:off x="2653965" y="2280013"/>
            <a:ext cx="2064137" cy="1927540"/>
          </a:xfrm>
          <a:prstGeom prst="rect">
            <a:avLst/>
          </a:prstGeom>
        </p:spPr>
      </p:pic>
      <p:pic>
        <p:nvPicPr>
          <p:cNvPr id="8" name="Picture 7" descr="Text, letter&#10;&#10;Description automatically generated">
            <a:extLst>
              <a:ext uri="{FF2B5EF4-FFF2-40B4-BE49-F238E27FC236}">
                <a16:creationId xmlns:a16="http://schemas.microsoft.com/office/drawing/2014/main" id="{0423D1D5-B522-9A49-AD62-AD993B0A92A1}"/>
              </a:ext>
            </a:extLst>
          </p:cNvPr>
          <p:cNvPicPr>
            <a:picLocks noChangeAspect="1"/>
          </p:cNvPicPr>
          <p:nvPr/>
        </p:nvPicPr>
        <p:blipFill>
          <a:blip r:embed="rId5"/>
          <a:stretch>
            <a:fillRect/>
          </a:stretch>
        </p:blipFill>
        <p:spPr>
          <a:xfrm>
            <a:off x="4783897" y="2280013"/>
            <a:ext cx="2099540" cy="1960940"/>
          </a:xfrm>
          <a:prstGeom prst="rect">
            <a:avLst/>
          </a:prstGeom>
        </p:spPr>
      </p:pic>
      <p:pic>
        <p:nvPicPr>
          <p:cNvPr id="10" name="Picture 9" descr="Text, letter&#10;&#10;Description automatically generated">
            <a:extLst>
              <a:ext uri="{FF2B5EF4-FFF2-40B4-BE49-F238E27FC236}">
                <a16:creationId xmlns:a16="http://schemas.microsoft.com/office/drawing/2014/main" id="{3FF42C2E-F512-B745-93AB-DA521BA574EE}"/>
              </a:ext>
            </a:extLst>
          </p:cNvPr>
          <p:cNvPicPr>
            <a:picLocks noChangeAspect="1"/>
          </p:cNvPicPr>
          <p:nvPr/>
        </p:nvPicPr>
        <p:blipFill>
          <a:blip r:embed="rId6"/>
          <a:stretch>
            <a:fillRect/>
          </a:stretch>
        </p:blipFill>
        <p:spPr>
          <a:xfrm>
            <a:off x="7034914" y="2326537"/>
            <a:ext cx="2176043" cy="1960940"/>
          </a:xfrm>
          <a:prstGeom prst="rect">
            <a:avLst/>
          </a:prstGeom>
        </p:spPr>
      </p:pic>
      <p:pic>
        <p:nvPicPr>
          <p:cNvPr id="16" name="Picture 15" descr="Text, letter&#10;&#10;Description automatically generated">
            <a:extLst>
              <a:ext uri="{FF2B5EF4-FFF2-40B4-BE49-F238E27FC236}">
                <a16:creationId xmlns:a16="http://schemas.microsoft.com/office/drawing/2014/main" id="{0A18AB83-719F-D24B-809F-A0887799F49B}"/>
              </a:ext>
            </a:extLst>
          </p:cNvPr>
          <p:cNvPicPr>
            <a:picLocks noChangeAspect="1"/>
          </p:cNvPicPr>
          <p:nvPr/>
        </p:nvPicPr>
        <p:blipFill>
          <a:blip r:embed="rId7"/>
          <a:stretch>
            <a:fillRect/>
          </a:stretch>
        </p:blipFill>
        <p:spPr>
          <a:xfrm>
            <a:off x="9362435" y="2311951"/>
            <a:ext cx="2099540" cy="1979851"/>
          </a:xfrm>
          <a:prstGeom prst="rect">
            <a:avLst/>
          </a:prstGeom>
        </p:spPr>
      </p:pic>
    </p:spTree>
    <p:extLst>
      <p:ext uri="{BB962C8B-B14F-4D97-AF65-F5344CB8AC3E}">
        <p14:creationId xmlns:p14="http://schemas.microsoft.com/office/powerpoint/2010/main" val="4275906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Various Loss on DCGAN</a:t>
            </a:r>
          </a:p>
        </p:txBody>
      </p:sp>
      <p:pic>
        <p:nvPicPr>
          <p:cNvPr id="17" name="Picture 16">
            <a:extLst>
              <a:ext uri="{FF2B5EF4-FFF2-40B4-BE49-F238E27FC236}">
                <a16:creationId xmlns:a16="http://schemas.microsoft.com/office/drawing/2014/main" id="{F7F0D594-8584-0A47-8CCE-0669A95EB4E8}"/>
              </a:ext>
            </a:extLst>
          </p:cNvPr>
          <p:cNvPicPr>
            <a:picLocks noChangeAspect="1"/>
          </p:cNvPicPr>
          <p:nvPr/>
        </p:nvPicPr>
        <p:blipFill>
          <a:blip r:embed="rId3"/>
          <a:stretch>
            <a:fillRect/>
          </a:stretch>
        </p:blipFill>
        <p:spPr>
          <a:xfrm>
            <a:off x="247742" y="2169376"/>
            <a:ext cx="3675074" cy="2593073"/>
          </a:xfrm>
          <a:prstGeom prst="rect">
            <a:avLst/>
          </a:prstGeom>
        </p:spPr>
      </p:pic>
      <p:pic>
        <p:nvPicPr>
          <p:cNvPr id="6" name="Picture 5" descr="Chart&#10;&#10;Description automatically generated">
            <a:extLst>
              <a:ext uri="{FF2B5EF4-FFF2-40B4-BE49-F238E27FC236}">
                <a16:creationId xmlns:a16="http://schemas.microsoft.com/office/drawing/2014/main" id="{1757C312-998F-EB44-9F67-B5476FCA2534}"/>
              </a:ext>
            </a:extLst>
          </p:cNvPr>
          <p:cNvPicPr>
            <a:picLocks noChangeAspect="1"/>
          </p:cNvPicPr>
          <p:nvPr/>
        </p:nvPicPr>
        <p:blipFill>
          <a:blip r:embed="rId4"/>
          <a:stretch>
            <a:fillRect/>
          </a:stretch>
        </p:blipFill>
        <p:spPr>
          <a:xfrm>
            <a:off x="3922816" y="2140932"/>
            <a:ext cx="4257675" cy="2669494"/>
          </a:xfrm>
          <a:prstGeom prst="rect">
            <a:avLst/>
          </a:prstGeom>
        </p:spPr>
      </p:pic>
      <p:sp>
        <p:nvSpPr>
          <p:cNvPr id="18" name="TextBox 17">
            <a:extLst>
              <a:ext uri="{FF2B5EF4-FFF2-40B4-BE49-F238E27FC236}">
                <a16:creationId xmlns:a16="http://schemas.microsoft.com/office/drawing/2014/main" id="{BCBBFF6A-86DE-5A48-B26F-D9CDE158563F}"/>
              </a:ext>
            </a:extLst>
          </p:cNvPr>
          <p:cNvSpPr txBox="1"/>
          <p:nvPr/>
        </p:nvSpPr>
        <p:spPr>
          <a:xfrm>
            <a:off x="718316" y="4829646"/>
            <a:ext cx="3390802" cy="830997"/>
          </a:xfrm>
          <a:prstGeom prst="rect">
            <a:avLst/>
          </a:prstGeom>
          <a:noFill/>
        </p:spPr>
        <p:txBody>
          <a:bodyPr wrap="square" rtlCol="0">
            <a:spAutoFit/>
          </a:bodyPr>
          <a:lstStyle/>
          <a:p>
            <a:pPr algn="ctr"/>
            <a:r>
              <a:rPr lang="en-US" sz="2400" dirty="0" err="1"/>
              <a:t>ReLU</a:t>
            </a:r>
            <a:endParaRPr lang="en-US" sz="2400" dirty="0"/>
          </a:p>
          <a:p>
            <a:pPr marL="342900" indent="-342900" algn="ctr">
              <a:buFontTx/>
              <a:buChar char="-"/>
            </a:pPr>
            <a:endParaRPr lang="en-US" sz="2400" dirty="0"/>
          </a:p>
        </p:txBody>
      </p:sp>
      <p:sp>
        <p:nvSpPr>
          <p:cNvPr id="19" name="TextBox 18">
            <a:extLst>
              <a:ext uri="{FF2B5EF4-FFF2-40B4-BE49-F238E27FC236}">
                <a16:creationId xmlns:a16="http://schemas.microsoft.com/office/drawing/2014/main" id="{7B5D0A57-DF86-3C41-B1A6-8AA4D9BF344E}"/>
              </a:ext>
            </a:extLst>
          </p:cNvPr>
          <p:cNvSpPr txBox="1"/>
          <p:nvPr/>
        </p:nvSpPr>
        <p:spPr>
          <a:xfrm>
            <a:off x="4458328" y="4829645"/>
            <a:ext cx="3390802" cy="1200329"/>
          </a:xfrm>
          <a:prstGeom prst="rect">
            <a:avLst/>
          </a:prstGeom>
          <a:noFill/>
        </p:spPr>
        <p:txBody>
          <a:bodyPr wrap="square" rtlCol="0">
            <a:spAutoFit/>
          </a:bodyPr>
          <a:lstStyle/>
          <a:p>
            <a:pPr algn="ctr"/>
            <a:r>
              <a:rPr lang="en-US" sz="2400" dirty="0"/>
              <a:t>Leaky </a:t>
            </a:r>
            <a:r>
              <a:rPr lang="en-US" sz="2400" dirty="0" err="1"/>
              <a:t>ReLU</a:t>
            </a:r>
            <a:br>
              <a:rPr lang="en-US" sz="2400" dirty="0"/>
            </a:br>
            <a:r>
              <a:rPr lang="el-GR" sz="2400" dirty="0"/>
              <a:t>α</a:t>
            </a:r>
            <a:r>
              <a:rPr lang="en-US" sz="2400" dirty="0"/>
              <a:t>=0.3</a:t>
            </a:r>
          </a:p>
          <a:p>
            <a:pPr marL="342900" indent="-342900" algn="ctr">
              <a:buFontTx/>
              <a:buChar char="-"/>
            </a:pPr>
            <a:endParaRPr lang="en-US" sz="2400" dirty="0"/>
          </a:p>
        </p:txBody>
      </p:sp>
      <p:sp>
        <p:nvSpPr>
          <p:cNvPr id="24" name="TextBox 23">
            <a:extLst>
              <a:ext uri="{FF2B5EF4-FFF2-40B4-BE49-F238E27FC236}">
                <a16:creationId xmlns:a16="http://schemas.microsoft.com/office/drawing/2014/main" id="{2C265B8C-B5D3-0842-84D1-C7F47236BF9F}"/>
              </a:ext>
            </a:extLst>
          </p:cNvPr>
          <p:cNvSpPr txBox="1"/>
          <p:nvPr/>
        </p:nvSpPr>
        <p:spPr>
          <a:xfrm>
            <a:off x="8011390" y="4762449"/>
            <a:ext cx="3390802" cy="1200329"/>
          </a:xfrm>
          <a:prstGeom prst="rect">
            <a:avLst/>
          </a:prstGeom>
          <a:noFill/>
        </p:spPr>
        <p:txBody>
          <a:bodyPr wrap="square" rtlCol="0">
            <a:spAutoFit/>
          </a:bodyPr>
          <a:lstStyle/>
          <a:p>
            <a:pPr algn="ctr"/>
            <a:r>
              <a:rPr lang="en-US" sz="2400" dirty="0"/>
              <a:t>Leaky </a:t>
            </a:r>
            <a:r>
              <a:rPr lang="en-US" sz="2400" dirty="0" err="1"/>
              <a:t>ReLU</a:t>
            </a:r>
            <a:br>
              <a:rPr lang="en-US" sz="2400" dirty="0"/>
            </a:br>
            <a:r>
              <a:rPr lang="el-GR" sz="2400" dirty="0"/>
              <a:t>α</a:t>
            </a:r>
            <a:r>
              <a:rPr lang="en-US" sz="2400" dirty="0"/>
              <a:t>=0.05</a:t>
            </a:r>
          </a:p>
          <a:p>
            <a:pPr marL="342900" indent="-342900" algn="ctr">
              <a:buFontTx/>
              <a:buChar char="-"/>
            </a:pPr>
            <a:endParaRPr lang="en-US" sz="2400" dirty="0"/>
          </a:p>
        </p:txBody>
      </p:sp>
      <p:pic>
        <p:nvPicPr>
          <p:cNvPr id="9" name="Picture 8" descr="Chart&#10;&#10;Description automatically generated">
            <a:extLst>
              <a:ext uri="{FF2B5EF4-FFF2-40B4-BE49-F238E27FC236}">
                <a16:creationId xmlns:a16="http://schemas.microsoft.com/office/drawing/2014/main" id="{FD798EE7-2E7A-464A-AF42-F85614E37289}"/>
              </a:ext>
            </a:extLst>
          </p:cNvPr>
          <p:cNvPicPr>
            <a:picLocks noChangeAspect="1"/>
          </p:cNvPicPr>
          <p:nvPr/>
        </p:nvPicPr>
        <p:blipFill>
          <a:blip r:embed="rId5"/>
          <a:stretch>
            <a:fillRect/>
          </a:stretch>
        </p:blipFill>
        <p:spPr>
          <a:xfrm>
            <a:off x="7758585" y="2160510"/>
            <a:ext cx="4083597" cy="2660269"/>
          </a:xfrm>
          <a:prstGeom prst="rect">
            <a:avLst/>
          </a:prstGeom>
        </p:spPr>
      </p:pic>
    </p:spTree>
    <p:extLst>
      <p:ext uri="{BB962C8B-B14F-4D97-AF65-F5344CB8AC3E}">
        <p14:creationId xmlns:p14="http://schemas.microsoft.com/office/powerpoint/2010/main" val="3930512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DCGAN (2015-2016)</a:t>
            </a:r>
          </a:p>
        </p:txBody>
      </p:sp>
      <p:pic>
        <p:nvPicPr>
          <p:cNvPr id="5" name="Picture 4" descr="A picture containing graphical user interface&#10;&#10;Description automatically generated">
            <a:extLst>
              <a:ext uri="{FF2B5EF4-FFF2-40B4-BE49-F238E27FC236}">
                <a16:creationId xmlns:a16="http://schemas.microsoft.com/office/drawing/2014/main" id="{D70A3F64-DB2F-6041-8DA8-32C12BAA1491}"/>
              </a:ext>
            </a:extLst>
          </p:cNvPr>
          <p:cNvPicPr>
            <a:picLocks noChangeAspect="1"/>
          </p:cNvPicPr>
          <p:nvPr/>
        </p:nvPicPr>
        <p:blipFill>
          <a:blip r:embed="rId3"/>
          <a:stretch>
            <a:fillRect/>
          </a:stretch>
        </p:blipFill>
        <p:spPr>
          <a:xfrm>
            <a:off x="1735594" y="1453213"/>
            <a:ext cx="7402956" cy="3597782"/>
          </a:xfrm>
          <a:prstGeom prst="rect">
            <a:avLst/>
          </a:prstGeom>
        </p:spPr>
      </p:pic>
      <p:sp>
        <p:nvSpPr>
          <p:cNvPr id="3" name="Rectangle 2">
            <a:extLst>
              <a:ext uri="{FF2B5EF4-FFF2-40B4-BE49-F238E27FC236}">
                <a16:creationId xmlns:a16="http://schemas.microsoft.com/office/drawing/2014/main" id="{E5341A09-6D4A-5949-B4BF-F14563BDDEA2}"/>
              </a:ext>
            </a:extLst>
          </p:cNvPr>
          <p:cNvSpPr/>
          <p:nvPr/>
        </p:nvSpPr>
        <p:spPr>
          <a:xfrm>
            <a:off x="437322" y="5553401"/>
            <a:ext cx="11227241" cy="523220"/>
          </a:xfrm>
          <a:prstGeom prst="rect">
            <a:avLst/>
          </a:prstGeom>
        </p:spPr>
        <p:txBody>
          <a:bodyPr wrap="square">
            <a:spAutoFit/>
          </a:bodyPr>
          <a:lstStyle/>
          <a:p>
            <a:pPr algn="just"/>
            <a:r>
              <a:rPr lang="en-SG" dirty="0">
                <a:latin typeface="Times New Roman" panose="02020603050405020304" pitchFamily="18" charset="0"/>
              </a:rPr>
              <a:t>Radford, A., Metz, L. and </a:t>
            </a:r>
            <a:r>
              <a:rPr lang="en-SG" dirty="0" err="1">
                <a:latin typeface="Times New Roman" panose="02020603050405020304" pitchFamily="18" charset="0"/>
              </a:rPr>
              <a:t>Chintala</a:t>
            </a:r>
            <a:r>
              <a:rPr lang="en-SG" dirty="0">
                <a:latin typeface="Times New Roman" panose="02020603050405020304" pitchFamily="18" charset="0"/>
              </a:rPr>
              <a:t>, S. “Unsupervised representation learning with deep convolutional generative adversarial networks.” arXiv:1511.06434 (2015)</a:t>
            </a:r>
          </a:p>
        </p:txBody>
      </p:sp>
      <p:sp>
        <p:nvSpPr>
          <p:cNvPr id="6" name="TextBox 5">
            <a:extLst>
              <a:ext uri="{FF2B5EF4-FFF2-40B4-BE49-F238E27FC236}">
                <a16:creationId xmlns:a16="http://schemas.microsoft.com/office/drawing/2014/main" id="{6C5BDCFC-380B-BE4E-9213-87582E0F90B5}"/>
              </a:ext>
            </a:extLst>
          </p:cNvPr>
          <p:cNvSpPr txBox="1"/>
          <p:nvPr/>
        </p:nvSpPr>
        <p:spPr>
          <a:xfrm>
            <a:off x="6681216" y="606675"/>
            <a:ext cx="4672584" cy="1877437"/>
          </a:xfrm>
          <a:prstGeom prst="rect">
            <a:avLst/>
          </a:prstGeom>
          <a:noFill/>
        </p:spPr>
        <p:txBody>
          <a:bodyPr wrap="square" rtlCol="0">
            <a:spAutoFit/>
          </a:bodyPr>
          <a:lstStyle/>
          <a:p>
            <a:pPr marL="342900" indent="-342900">
              <a:buFontTx/>
              <a:buChar char="-"/>
            </a:pPr>
            <a:r>
              <a:rPr lang="en-US" sz="1600" dirty="0"/>
              <a:t>Using a deep convolutional neural network as a discriminator</a:t>
            </a:r>
          </a:p>
          <a:p>
            <a:pPr marL="342900" indent="-342900">
              <a:buFontTx/>
              <a:buChar char="-"/>
            </a:pPr>
            <a:endParaRPr lang="en-US" sz="1600" dirty="0"/>
          </a:p>
          <a:p>
            <a:pPr marL="342900" indent="-342900">
              <a:buFontTx/>
              <a:buChar char="-"/>
            </a:pPr>
            <a:r>
              <a:rPr lang="en-SG" sz="1600" dirty="0"/>
              <a:t>Unsupervised separation of high-level attributes (i.e. age, gender) and stochastic variation (freckles, hair)</a:t>
            </a:r>
          </a:p>
          <a:p>
            <a:pPr marL="342900" indent="-342900">
              <a:buFontTx/>
              <a:buChar char="-"/>
            </a:pPr>
            <a:endParaRPr lang="en-US" sz="2000" dirty="0"/>
          </a:p>
        </p:txBody>
      </p:sp>
    </p:spTree>
    <p:extLst>
      <p:ext uri="{BB962C8B-B14F-4D97-AF65-F5344CB8AC3E}">
        <p14:creationId xmlns:p14="http://schemas.microsoft.com/office/powerpoint/2010/main" val="3288999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8E93-CD3E-834F-A584-F0DDB0C04190}"/>
              </a:ext>
            </a:extLst>
          </p:cNvPr>
          <p:cNvSpPr>
            <a:spLocks noGrp="1"/>
          </p:cNvSpPr>
          <p:nvPr>
            <p:ph type="title"/>
          </p:nvPr>
        </p:nvSpPr>
        <p:spPr/>
        <p:txBody>
          <a:bodyPr/>
          <a:lstStyle/>
          <a:p>
            <a:r>
              <a:rPr lang="en-US" dirty="0" err="1"/>
              <a:t>CycleGAN</a:t>
            </a:r>
            <a:r>
              <a:rPr lang="en-US" dirty="0"/>
              <a:t> (2017)</a:t>
            </a:r>
          </a:p>
        </p:txBody>
      </p:sp>
      <p:sp>
        <p:nvSpPr>
          <p:cNvPr id="7" name="Rectangle 6">
            <a:extLst>
              <a:ext uri="{FF2B5EF4-FFF2-40B4-BE49-F238E27FC236}">
                <a16:creationId xmlns:a16="http://schemas.microsoft.com/office/drawing/2014/main" id="{EB7D11DC-AB62-5644-9DE2-004DE4CE13E0}"/>
              </a:ext>
            </a:extLst>
          </p:cNvPr>
          <p:cNvSpPr/>
          <p:nvPr/>
        </p:nvSpPr>
        <p:spPr>
          <a:xfrm>
            <a:off x="527304" y="5611877"/>
            <a:ext cx="10826496" cy="523220"/>
          </a:xfrm>
          <a:prstGeom prst="rect">
            <a:avLst/>
          </a:prstGeom>
        </p:spPr>
        <p:txBody>
          <a:bodyPr wrap="square">
            <a:spAutoFit/>
          </a:bodyPr>
          <a:lstStyle/>
          <a:p>
            <a:pPr algn="just"/>
            <a:r>
              <a:rPr lang="en-SG" dirty="0">
                <a:latin typeface="Times New Roman" panose="02020603050405020304" pitchFamily="18" charset="0"/>
                <a:cs typeface="Times New Roman" panose="02020603050405020304" pitchFamily="18" charset="0"/>
              </a:rPr>
              <a:t>Zhu, J., Park, T., Isola, P., </a:t>
            </a:r>
            <a:r>
              <a:rPr lang="en-SG" dirty="0" err="1">
                <a:latin typeface="Times New Roman" panose="02020603050405020304" pitchFamily="18" charset="0"/>
                <a:cs typeface="Times New Roman" panose="02020603050405020304" pitchFamily="18" charset="0"/>
              </a:rPr>
              <a:t>Efros</a:t>
            </a:r>
            <a:r>
              <a:rPr lang="en-SG" dirty="0">
                <a:latin typeface="Times New Roman" panose="02020603050405020304" pitchFamily="18" charset="0"/>
                <a:cs typeface="Times New Roman" panose="02020603050405020304" pitchFamily="18" charset="0"/>
              </a:rPr>
              <a:t>, A.A. Unpaired Image-to-Image Translation using Cycle-Consistent Adversarial Networks. </a:t>
            </a:r>
            <a:r>
              <a:rPr lang="en-SG" i="1" dirty="0">
                <a:latin typeface="Times New Roman" panose="02020603050405020304" pitchFamily="18" charset="0"/>
                <a:cs typeface="Times New Roman" panose="02020603050405020304" pitchFamily="18" charset="0"/>
              </a:rPr>
              <a:t>Proceedings of the IEEE International Conference on Computer Vision, </a:t>
            </a:r>
            <a:r>
              <a:rPr lang="en-SG" dirty="0">
                <a:latin typeface="Times New Roman" panose="02020603050405020304" pitchFamily="18" charset="0"/>
                <a:cs typeface="Times New Roman" panose="02020603050405020304" pitchFamily="18" charset="0"/>
              </a:rPr>
              <a:t>2223-2232 (2017).</a:t>
            </a:r>
          </a:p>
        </p:txBody>
      </p:sp>
      <p:pic>
        <p:nvPicPr>
          <p:cNvPr id="5" name="Picture 4" descr="A picture containing text, screenshot, different, display&#10;&#10;Description automatically generated">
            <a:extLst>
              <a:ext uri="{FF2B5EF4-FFF2-40B4-BE49-F238E27FC236}">
                <a16:creationId xmlns:a16="http://schemas.microsoft.com/office/drawing/2014/main" id="{5D5211DB-2E41-C441-AD12-7C34D871992A}"/>
              </a:ext>
            </a:extLst>
          </p:cNvPr>
          <p:cNvPicPr>
            <a:picLocks noChangeAspect="1"/>
          </p:cNvPicPr>
          <p:nvPr/>
        </p:nvPicPr>
        <p:blipFill>
          <a:blip r:embed="rId2"/>
          <a:stretch>
            <a:fillRect/>
          </a:stretch>
        </p:blipFill>
        <p:spPr>
          <a:xfrm>
            <a:off x="1138475" y="1816782"/>
            <a:ext cx="6742191" cy="3021301"/>
          </a:xfrm>
          <a:prstGeom prst="rect">
            <a:avLst/>
          </a:prstGeom>
        </p:spPr>
      </p:pic>
      <p:sp>
        <p:nvSpPr>
          <p:cNvPr id="8" name="TextBox 7">
            <a:extLst>
              <a:ext uri="{FF2B5EF4-FFF2-40B4-BE49-F238E27FC236}">
                <a16:creationId xmlns:a16="http://schemas.microsoft.com/office/drawing/2014/main" id="{47378B4C-BC6A-3C47-8761-BFC7DCFEC794}"/>
              </a:ext>
            </a:extLst>
          </p:cNvPr>
          <p:cNvSpPr txBox="1"/>
          <p:nvPr/>
        </p:nvSpPr>
        <p:spPr>
          <a:xfrm>
            <a:off x="6681216" y="462601"/>
            <a:ext cx="4672584" cy="400110"/>
          </a:xfrm>
          <a:prstGeom prst="rect">
            <a:avLst/>
          </a:prstGeom>
          <a:noFill/>
        </p:spPr>
        <p:txBody>
          <a:bodyPr wrap="square" rtlCol="0">
            <a:spAutoFit/>
          </a:bodyPr>
          <a:lstStyle/>
          <a:p>
            <a:pPr marL="342900" indent="-342900">
              <a:buFontTx/>
              <a:buChar char="-"/>
            </a:pPr>
            <a:r>
              <a:rPr lang="en-US" sz="2000" dirty="0"/>
              <a:t>Image-to-image translation</a:t>
            </a:r>
          </a:p>
        </p:txBody>
      </p:sp>
      <p:pic>
        <p:nvPicPr>
          <p:cNvPr id="9" name="Picture 8" descr="Diagram&#10;&#10;Description automatically generated">
            <a:extLst>
              <a:ext uri="{FF2B5EF4-FFF2-40B4-BE49-F238E27FC236}">
                <a16:creationId xmlns:a16="http://schemas.microsoft.com/office/drawing/2014/main" id="{0DF921E4-4CF8-9549-ABF0-ACA155B87E57}"/>
              </a:ext>
            </a:extLst>
          </p:cNvPr>
          <p:cNvPicPr>
            <a:picLocks noChangeAspect="1"/>
          </p:cNvPicPr>
          <p:nvPr/>
        </p:nvPicPr>
        <p:blipFill>
          <a:blip r:embed="rId3"/>
          <a:stretch>
            <a:fillRect/>
          </a:stretch>
        </p:blipFill>
        <p:spPr>
          <a:xfrm>
            <a:off x="8045527" y="1170487"/>
            <a:ext cx="2667000" cy="4025900"/>
          </a:xfrm>
          <a:prstGeom prst="rect">
            <a:avLst/>
          </a:prstGeom>
        </p:spPr>
      </p:pic>
    </p:spTree>
    <p:extLst>
      <p:ext uri="{BB962C8B-B14F-4D97-AF65-F5344CB8AC3E}">
        <p14:creationId xmlns:p14="http://schemas.microsoft.com/office/powerpoint/2010/main" val="2804612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8E93-CD3E-834F-A584-F0DDB0C04190}"/>
              </a:ext>
            </a:extLst>
          </p:cNvPr>
          <p:cNvSpPr>
            <a:spLocks noGrp="1"/>
          </p:cNvSpPr>
          <p:nvPr>
            <p:ph type="title"/>
          </p:nvPr>
        </p:nvSpPr>
        <p:spPr/>
        <p:txBody>
          <a:bodyPr/>
          <a:lstStyle/>
          <a:p>
            <a:r>
              <a:rPr lang="en-US" dirty="0" err="1"/>
              <a:t>StyleGAN</a:t>
            </a:r>
            <a:r>
              <a:rPr lang="en-US" dirty="0"/>
              <a:t> (2018-2019)</a:t>
            </a:r>
          </a:p>
        </p:txBody>
      </p:sp>
      <p:sp>
        <p:nvSpPr>
          <p:cNvPr id="6" name="Rectangle 5">
            <a:extLst>
              <a:ext uri="{FF2B5EF4-FFF2-40B4-BE49-F238E27FC236}">
                <a16:creationId xmlns:a16="http://schemas.microsoft.com/office/drawing/2014/main" id="{024503B0-ADBB-4F4E-9073-CD7C14C93A8B}"/>
              </a:ext>
            </a:extLst>
          </p:cNvPr>
          <p:cNvSpPr/>
          <p:nvPr/>
        </p:nvSpPr>
        <p:spPr>
          <a:xfrm>
            <a:off x="461176" y="5674852"/>
            <a:ext cx="11227241" cy="523220"/>
          </a:xfrm>
          <a:prstGeom prst="rect">
            <a:avLst/>
          </a:prstGeom>
        </p:spPr>
        <p:txBody>
          <a:bodyPr wrap="square">
            <a:spAutoFit/>
          </a:bodyPr>
          <a:lstStyle/>
          <a:p>
            <a:pPr algn="just"/>
            <a:r>
              <a:rPr lang="en-SG" dirty="0" err="1">
                <a:latin typeface="Times New Roman" panose="02020603050405020304" pitchFamily="18" charset="0"/>
              </a:rPr>
              <a:t>Karras</a:t>
            </a:r>
            <a:r>
              <a:rPr lang="en-SG" dirty="0">
                <a:latin typeface="Times New Roman" panose="02020603050405020304" pitchFamily="18" charset="0"/>
              </a:rPr>
              <a:t>, T., Laine, S. and Alia, T. “A Style-Based Generator Architecture for Generative Adversarial Networks” </a:t>
            </a:r>
            <a:r>
              <a:rPr lang="en-SG" i="1" dirty="0">
                <a:latin typeface="Times New Roman" panose="02020603050405020304" pitchFamily="18" charset="0"/>
              </a:rPr>
              <a:t>Proceedings of the IEEE/CVF Conference on Computer Vision and Pattern Recognition</a:t>
            </a:r>
            <a:r>
              <a:rPr lang="en-SG" dirty="0">
                <a:latin typeface="Times New Roman" panose="02020603050405020304" pitchFamily="18" charset="0"/>
              </a:rPr>
              <a:t>,  4401-4410 (2019)</a:t>
            </a:r>
          </a:p>
        </p:txBody>
      </p:sp>
      <p:pic>
        <p:nvPicPr>
          <p:cNvPr id="9" name="Picture 8" descr="A collage of a person&#10;&#10;Description automatically generated with medium confidence">
            <a:extLst>
              <a:ext uri="{FF2B5EF4-FFF2-40B4-BE49-F238E27FC236}">
                <a16:creationId xmlns:a16="http://schemas.microsoft.com/office/drawing/2014/main" id="{129F750F-4FAD-684E-9248-493850E8334D}"/>
              </a:ext>
            </a:extLst>
          </p:cNvPr>
          <p:cNvPicPr>
            <a:picLocks noChangeAspect="1"/>
          </p:cNvPicPr>
          <p:nvPr/>
        </p:nvPicPr>
        <p:blipFill>
          <a:blip r:embed="rId3"/>
          <a:stretch>
            <a:fillRect/>
          </a:stretch>
        </p:blipFill>
        <p:spPr>
          <a:xfrm>
            <a:off x="584812" y="1131123"/>
            <a:ext cx="3304430" cy="3806989"/>
          </a:xfrm>
          <a:prstGeom prst="rect">
            <a:avLst/>
          </a:prstGeom>
        </p:spPr>
      </p:pic>
      <p:pic>
        <p:nvPicPr>
          <p:cNvPr id="11" name="Picture 10">
            <a:extLst>
              <a:ext uri="{FF2B5EF4-FFF2-40B4-BE49-F238E27FC236}">
                <a16:creationId xmlns:a16="http://schemas.microsoft.com/office/drawing/2014/main" id="{174369F8-CC44-6E40-9726-672DB3A95C9A}"/>
              </a:ext>
            </a:extLst>
          </p:cNvPr>
          <p:cNvPicPr>
            <a:picLocks noChangeAspect="1"/>
          </p:cNvPicPr>
          <p:nvPr/>
        </p:nvPicPr>
        <p:blipFill>
          <a:blip r:embed="rId4"/>
          <a:stretch>
            <a:fillRect/>
          </a:stretch>
        </p:blipFill>
        <p:spPr>
          <a:xfrm>
            <a:off x="8263004" y="2795641"/>
            <a:ext cx="3290646" cy="1852840"/>
          </a:xfrm>
          <a:prstGeom prst="rect">
            <a:avLst/>
          </a:prstGeom>
        </p:spPr>
      </p:pic>
      <p:pic>
        <p:nvPicPr>
          <p:cNvPr id="12" name="Picture 11" descr="A picture containing text, map, linedrawing&#10;&#10;Description automatically generated">
            <a:extLst>
              <a:ext uri="{FF2B5EF4-FFF2-40B4-BE49-F238E27FC236}">
                <a16:creationId xmlns:a16="http://schemas.microsoft.com/office/drawing/2014/main" id="{6A457BCB-41D2-3B4C-84BD-84AFD28DAE63}"/>
              </a:ext>
            </a:extLst>
          </p:cNvPr>
          <p:cNvPicPr>
            <a:picLocks noChangeAspect="1"/>
          </p:cNvPicPr>
          <p:nvPr/>
        </p:nvPicPr>
        <p:blipFill>
          <a:blip r:embed="rId5"/>
          <a:stretch>
            <a:fillRect/>
          </a:stretch>
        </p:blipFill>
        <p:spPr>
          <a:xfrm>
            <a:off x="4118765" y="1624450"/>
            <a:ext cx="3914716" cy="3222971"/>
          </a:xfrm>
          <a:prstGeom prst="rect">
            <a:avLst/>
          </a:prstGeom>
        </p:spPr>
      </p:pic>
      <p:sp>
        <p:nvSpPr>
          <p:cNvPr id="8" name="TextBox 7">
            <a:extLst>
              <a:ext uri="{FF2B5EF4-FFF2-40B4-BE49-F238E27FC236}">
                <a16:creationId xmlns:a16="http://schemas.microsoft.com/office/drawing/2014/main" id="{C1F12277-4DDC-8A44-BFEF-CE17E62A43A0}"/>
              </a:ext>
            </a:extLst>
          </p:cNvPr>
          <p:cNvSpPr txBox="1"/>
          <p:nvPr/>
        </p:nvSpPr>
        <p:spPr>
          <a:xfrm>
            <a:off x="6881066" y="689045"/>
            <a:ext cx="4672584" cy="707886"/>
          </a:xfrm>
          <a:prstGeom prst="rect">
            <a:avLst/>
          </a:prstGeom>
          <a:noFill/>
        </p:spPr>
        <p:txBody>
          <a:bodyPr wrap="square" rtlCol="0">
            <a:spAutoFit/>
          </a:bodyPr>
          <a:lstStyle/>
          <a:p>
            <a:pPr marL="342900" indent="-342900">
              <a:buFontTx/>
              <a:buChar char="-"/>
            </a:pPr>
            <a:r>
              <a:rPr lang="en-US" sz="2000" dirty="0"/>
              <a:t>Using a deep convolutional neural network as a generator</a:t>
            </a:r>
          </a:p>
        </p:txBody>
      </p:sp>
    </p:spTree>
    <p:extLst>
      <p:ext uri="{BB962C8B-B14F-4D97-AF65-F5344CB8AC3E}">
        <p14:creationId xmlns:p14="http://schemas.microsoft.com/office/powerpoint/2010/main" val="2366313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7055-0E42-ED45-AB16-16095B686E6D}"/>
              </a:ext>
            </a:extLst>
          </p:cNvPr>
          <p:cNvSpPr>
            <a:spLocks noGrp="1"/>
          </p:cNvSpPr>
          <p:nvPr>
            <p:ph type="title"/>
          </p:nvPr>
        </p:nvSpPr>
        <p:spPr/>
        <p:txBody>
          <a:bodyPr/>
          <a:lstStyle/>
          <a:p>
            <a:r>
              <a:rPr lang="en-US" dirty="0"/>
              <a:t>The first GAN (2014)</a:t>
            </a:r>
          </a:p>
        </p:txBody>
      </p:sp>
      <p:pic>
        <p:nvPicPr>
          <p:cNvPr id="3" name="Picture 2">
            <a:extLst>
              <a:ext uri="{FF2B5EF4-FFF2-40B4-BE49-F238E27FC236}">
                <a16:creationId xmlns:a16="http://schemas.microsoft.com/office/drawing/2014/main" id="{42B42A28-8566-BE49-8542-BF15FE156871}"/>
              </a:ext>
            </a:extLst>
          </p:cNvPr>
          <p:cNvPicPr>
            <a:picLocks noChangeAspect="1"/>
          </p:cNvPicPr>
          <p:nvPr/>
        </p:nvPicPr>
        <p:blipFill rotWithShape="1">
          <a:blip r:embed="rId2"/>
          <a:srcRect l="719"/>
          <a:stretch/>
        </p:blipFill>
        <p:spPr>
          <a:xfrm>
            <a:off x="6553443" y="3084232"/>
            <a:ext cx="4958853" cy="2022879"/>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98B5A67B-3372-CB40-8281-7DA9326EA228}"/>
              </a:ext>
            </a:extLst>
          </p:cNvPr>
          <p:cNvPicPr>
            <a:picLocks noChangeAspect="1"/>
          </p:cNvPicPr>
          <p:nvPr/>
        </p:nvPicPr>
        <p:blipFill>
          <a:blip r:embed="rId3"/>
          <a:stretch>
            <a:fillRect/>
          </a:stretch>
        </p:blipFill>
        <p:spPr>
          <a:xfrm>
            <a:off x="6646050" y="1406558"/>
            <a:ext cx="5093246" cy="167767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17A66879-7284-3044-8E00-246E16A7FABE}"/>
              </a:ext>
            </a:extLst>
          </p:cNvPr>
          <p:cNvPicPr>
            <a:picLocks noChangeAspect="1"/>
          </p:cNvPicPr>
          <p:nvPr/>
        </p:nvPicPr>
        <p:blipFill>
          <a:blip r:embed="rId4"/>
          <a:stretch>
            <a:fillRect/>
          </a:stretch>
        </p:blipFill>
        <p:spPr>
          <a:xfrm>
            <a:off x="355062" y="1215245"/>
            <a:ext cx="5948727" cy="4159837"/>
          </a:xfrm>
          <a:prstGeom prst="rect">
            <a:avLst/>
          </a:prstGeom>
        </p:spPr>
      </p:pic>
      <p:sp>
        <p:nvSpPr>
          <p:cNvPr id="7" name="Rectangle 6">
            <a:extLst>
              <a:ext uri="{FF2B5EF4-FFF2-40B4-BE49-F238E27FC236}">
                <a16:creationId xmlns:a16="http://schemas.microsoft.com/office/drawing/2014/main" id="{28060480-B813-DB49-A8B8-C746BCEAF0E3}"/>
              </a:ext>
            </a:extLst>
          </p:cNvPr>
          <p:cNvSpPr/>
          <p:nvPr/>
        </p:nvSpPr>
        <p:spPr>
          <a:xfrm>
            <a:off x="355062" y="5642755"/>
            <a:ext cx="11249744" cy="535298"/>
          </a:xfrm>
          <a:prstGeom prst="rect">
            <a:avLst/>
          </a:prstGeom>
        </p:spPr>
        <p:txBody>
          <a:bodyPr wrap="square">
            <a:spAutoFit/>
          </a:bodyPr>
          <a:lstStyle/>
          <a:p>
            <a:pPr algn="just"/>
            <a:r>
              <a:rPr lang="en-SG" dirty="0">
                <a:latin typeface="Times New Roman" panose="02020603050405020304" pitchFamily="18" charset="0"/>
              </a:rPr>
              <a:t>Goodfellow, I., </a:t>
            </a:r>
            <a:r>
              <a:rPr lang="en-SG" dirty="0" err="1">
                <a:latin typeface="Times New Roman" panose="02020603050405020304" pitchFamily="18" charset="0"/>
              </a:rPr>
              <a:t>Pouget</a:t>
            </a:r>
            <a:r>
              <a:rPr lang="en-SG" dirty="0">
                <a:latin typeface="Times New Roman" panose="02020603050405020304" pitchFamily="18" charset="0"/>
              </a:rPr>
              <a:t>-Abadie, J., Mirza, M., Xu, B., </a:t>
            </a:r>
            <a:r>
              <a:rPr lang="en-SG" dirty="0" err="1">
                <a:latin typeface="Times New Roman" panose="02020603050405020304" pitchFamily="18" charset="0"/>
              </a:rPr>
              <a:t>Warde</a:t>
            </a:r>
            <a:r>
              <a:rPr lang="en-SG" dirty="0">
                <a:latin typeface="Times New Roman" panose="02020603050405020304" pitchFamily="18" charset="0"/>
              </a:rPr>
              <a:t>-Farley, D., </a:t>
            </a:r>
            <a:r>
              <a:rPr lang="en-SG" dirty="0" err="1">
                <a:latin typeface="Times New Roman" panose="02020603050405020304" pitchFamily="18" charset="0"/>
              </a:rPr>
              <a:t>Ozair</a:t>
            </a:r>
            <a:r>
              <a:rPr lang="en-SG" dirty="0">
                <a:latin typeface="Times New Roman" panose="02020603050405020304" pitchFamily="18" charset="0"/>
              </a:rPr>
              <a:t>, S., Courville, A. and </a:t>
            </a:r>
            <a:r>
              <a:rPr lang="en-SG" dirty="0" err="1">
                <a:latin typeface="Times New Roman" panose="02020603050405020304" pitchFamily="18" charset="0"/>
              </a:rPr>
              <a:t>Bengio</a:t>
            </a:r>
            <a:r>
              <a:rPr lang="en-SG" dirty="0">
                <a:latin typeface="Times New Roman" panose="02020603050405020304" pitchFamily="18" charset="0"/>
              </a:rPr>
              <a:t>, Y. “Generative Adversarial Networks” </a:t>
            </a:r>
            <a:r>
              <a:rPr lang="en-SG" i="1" dirty="0">
                <a:latin typeface="Times New Roman" panose="02020603050405020304" pitchFamily="18" charset="0"/>
              </a:rPr>
              <a:t>Communications of the ACM, </a:t>
            </a:r>
            <a:r>
              <a:rPr lang="en-SG" b="1" dirty="0">
                <a:latin typeface="Times New Roman" panose="02020603050405020304" pitchFamily="18" charset="0"/>
              </a:rPr>
              <a:t>63</a:t>
            </a:r>
            <a:r>
              <a:rPr lang="en-SG" dirty="0">
                <a:latin typeface="Times New Roman" panose="02020603050405020304" pitchFamily="18" charset="0"/>
              </a:rPr>
              <a:t>(11), pp. 139-144 (2014)</a:t>
            </a:r>
          </a:p>
        </p:txBody>
      </p:sp>
    </p:spTree>
    <p:extLst>
      <p:ext uri="{BB962C8B-B14F-4D97-AF65-F5344CB8AC3E}">
        <p14:creationId xmlns:p14="http://schemas.microsoft.com/office/powerpoint/2010/main" val="102600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8E93-CD3E-834F-A584-F0DDB0C04190}"/>
              </a:ext>
            </a:extLst>
          </p:cNvPr>
          <p:cNvSpPr>
            <a:spLocks noGrp="1"/>
          </p:cNvSpPr>
          <p:nvPr>
            <p:ph type="title"/>
          </p:nvPr>
        </p:nvSpPr>
        <p:spPr/>
        <p:txBody>
          <a:bodyPr/>
          <a:lstStyle/>
          <a:p>
            <a:r>
              <a:rPr lang="en-US" dirty="0" err="1"/>
              <a:t>GauGAN</a:t>
            </a:r>
            <a:r>
              <a:rPr lang="en-US" dirty="0"/>
              <a:t> (2019)</a:t>
            </a:r>
          </a:p>
        </p:txBody>
      </p:sp>
      <p:sp>
        <p:nvSpPr>
          <p:cNvPr id="7" name="Rectangle 6">
            <a:extLst>
              <a:ext uri="{FF2B5EF4-FFF2-40B4-BE49-F238E27FC236}">
                <a16:creationId xmlns:a16="http://schemas.microsoft.com/office/drawing/2014/main" id="{EB7D11DC-AB62-5644-9DE2-004DE4CE13E0}"/>
              </a:ext>
            </a:extLst>
          </p:cNvPr>
          <p:cNvSpPr/>
          <p:nvPr/>
        </p:nvSpPr>
        <p:spPr>
          <a:xfrm>
            <a:off x="527304" y="5611877"/>
            <a:ext cx="10826496" cy="523220"/>
          </a:xfrm>
          <a:prstGeom prst="rect">
            <a:avLst/>
          </a:prstGeom>
        </p:spPr>
        <p:txBody>
          <a:bodyPr wrap="square">
            <a:spAutoFit/>
          </a:bodyPr>
          <a:lstStyle/>
          <a:p>
            <a:pPr algn="just"/>
            <a:r>
              <a:rPr lang="en-SG" dirty="0">
                <a:latin typeface="Times New Roman" panose="02020603050405020304" pitchFamily="18" charset="0"/>
                <a:cs typeface="Times New Roman" panose="02020603050405020304" pitchFamily="18" charset="0"/>
              </a:rPr>
              <a:t>Park, T., Liu, M.Y., Wang, T.C. and Zhu, J.Y. “</a:t>
            </a:r>
            <a:r>
              <a:rPr lang="en-SG" dirty="0" err="1">
                <a:latin typeface="Times New Roman" panose="02020603050405020304" pitchFamily="18" charset="0"/>
                <a:cs typeface="Times New Roman" panose="02020603050405020304" pitchFamily="18" charset="0"/>
              </a:rPr>
              <a:t>GauGAN</a:t>
            </a:r>
            <a:r>
              <a:rPr lang="en-SG" dirty="0">
                <a:latin typeface="Times New Roman" panose="02020603050405020304" pitchFamily="18" charset="0"/>
                <a:cs typeface="Times New Roman" panose="02020603050405020304" pitchFamily="18" charset="0"/>
              </a:rPr>
              <a:t>: semantic image synthesis with spatially adaptive normalization” </a:t>
            </a:r>
            <a:r>
              <a:rPr lang="en-SG" i="1" dirty="0">
                <a:latin typeface="Times New Roman" panose="02020603050405020304" pitchFamily="18" charset="0"/>
                <a:cs typeface="Times New Roman" panose="02020603050405020304" pitchFamily="18" charset="0"/>
              </a:rPr>
              <a:t>ACM SIGRAPH 2019 Real-Time Live!, </a:t>
            </a:r>
            <a:r>
              <a:rPr lang="en-SG" dirty="0">
                <a:latin typeface="Times New Roman" panose="02020603050405020304" pitchFamily="18" charset="0"/>
                <a:cs typeface="Times New Roman" panose="02020603050405020304" pitchFamily="18" charset="0"/>
              </a:rPr>
              <a:t>pp. 1-1 (2019)</a:t>
            </a:r>
            <a:endParaRPr lang="en-SG" dirty="0">
              <a:latin typeface="Times New Roman" panose="02020603050405020304" pitchFamily="18" charset="0"/>
            </a:endParaRPr>
          </a:p>
        </p:txBody>
      </p:sp>
      <p:pic>
        <p:nvPicPr>
          <p:cNvPr id="1026" name="Picture 2">
            <a:extLst>
              <a:ext uri="{FF2B5EF4-FFF2-40B4-BE49-F238E27FC236}">
                <a16:creationId xmlns:a16="http://schemas.microsoft.com/office/drawing/2014/main" id="{6968DDF1-09F9-4A42-8C0B-89F31BD53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173" y="1351425"/>
            <a:ext cx="7439085" cy="395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104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8E93-CD3E-834F-A584-F0DDB0C04190}"/>
              </a:ext>
            </a:extLst>
          </p:cNvPr>
          <p:cNvSpPr>
            <a:spLocks noGrp="1"/>
          </p:cNvSpPr>
          <p:nvPr>
            <p:ph type="title"/>
          </p:nvPr>
        </p:nvSpPr>
        <p:spPr/>
        <p:txBody>
          <a:bodyPr/>
          <a:lstStyle/>
          <a:p>
            <a:r>
              <a:rPr lang="en-US" dirty="0"/>
              <a:t>Image Construction from Brain Activity (2019)</a:t>
            </a:r>
          </a:p>
        </p:txBody>
      </p:sp>
      <p:sp>
        <p:nvSpPr>
          <p:cNvPr id="7" name="Rectangle 6">
            <a:extLst>
              <a:ext uri="{FF2B5EF4-FFF2-40B4-BE49-F238E27FC236}">
                <a16:creationId xmlns:a16="http://schemas.microsoft.com/office/drawing/2014/main" id="{7A980828-1BCF-3142-8DD1-2A45A8B9A44E}"/>
              </a:ext>
            </a:extLst>
          </p:cNvPr>
          <p:cNvSpPr/>
          <p:nvPr/>
        </p:nvSpPr>
        <p:spPr>
          <a:xfrm>
            <a:off x="448056" y="5580762"/>
            <a:ext cx="11183112" cy="523220"/>
          </a:xfrm>
          <a:prstGeom prst="rect">
            <a:avLst/>
          </a:prstGeom>
        </p:spPr>
        <p:txBody>
          <a:bodyPr wrap="square">
            <a:spAutoFit/>
          </a:bodyPr>
          <a:lstStyle/>
          <a:p>
            <a:pPr algn="just"/>
            <a:r>
              <a:rPr lang="en-SG" dirty="0">
                <a:latin typeface="Times New Roman" panose="02020603050405020304" pitchFamily="18" charset="0"/>
              </a:rPr>
              <a:t>Shen, G., Horikawa, T., </a:t>
            </a:r>
            <a:r>
              <a:rPr lang="en-SG" dirty="0" err="1">
                <a:latin typeface="Times New Roman" panose="02020603050405020304" pitchFamily="18" charset="0"/>
              </a:rPr>
              <a:t>Majima</a:t>
            </a:r>
            <a:r>
              <a:rPr lang="en-SG" dirty="0">
                <a:latin typeface="Times New Roman" panose="02020603050405020304" pitchFamily="18" charset="0"/>
              </a:rPr>
              <a:t>, K., </a:t>
            </a:r>
            <a:r>
              <a:rPr lang="en-SG" dirty="0" err="1">
                <a:latin typeface="Times New Roman" panose="02020603050405020304" pitchFamily="18" charset="0"/>
              </a:rPr>
              <a:t>Kamitani</a:t>
            </a:r>
            <a:r>
              <a:rPr lang="en-SG" dirty="0">
                <a:latin typeface="Times New Roman" panose="02020603050405020304" pitchFamily="18" charset="0"/>
              </a:rPr>
              <a:t>, Y. Deep Image Construction from Human Brain Activity. </a:t>
            </a:r>
            <a:r>
              <a:rPr lang="en-SG" i="1" dirty="0" err="1">
                <a:latin typeface="Times New Roman" panose="02020603050405020304" pitchFamily="18" charset="0"/>
              </a:rPr>
              <a:t>PLoS</a:t>
            </a:r>
            <a:r>
              <a:rPr lang="en-SG" i="1" dirty="0">
                <a:latin typeface="Times New Roman" panose="02020603050405020304" pitchFamily="18" charset="0"/>
              </a:rPr>
              <a:t> Computational Biology, </a:t>
            </a:r>
            <a:r>
              <a:rPr lang="en-SG" b="1" dirty="0">
                <a:latin typeface="Times New Roman" panose="02020603050405020304" pitchFamily="18" charset="0"/>
              </a:rPr>
              <a:t>15 </a:t>
            </a:r>
            <a:r>
              <a:rPr lang="en-SG" dirty="0">
                <a:latin typeface="Times New Roman" panose="02020603050405020304" pitchFamily="18" charset="0"/>
              </a:rPr>
              <a:t>(1), </a:t>
            </a:r>
            <a:r>
              <a:rPr lang="en-SG" dirty="0">
                <a:latin typeface="Times New Roman" panose="02020603050405020304" pitchFamily="18" charset="0"/>
                <a:cs typeface="Times New Roman" panose="02020603050405020304" pitchFamily="18" charset="0"/>
                <a:hlinkClick r:id="rId3"/>
              </a:rPr>
              <a:t>doi:10.1371/journal.pcbi.1006633 </a:t>
            </a:r>
            <a:r>
              <a:rPr lang="en-SG" dirty="0">
                <a:latin typeface="Times New Roman" panose="02020603050405020304" pitchFamily="18" charset="0"/>
                <a:cs typeface="Times New Roman" panose="02020603050405020304" pitchFamily="18" charset="0"/>
              </a:rPr>
              <a:t>(2019).</a:t>
            </a:r>
          </a:p>
        </p:txBody>
      </p:sp>
      <p:pic>
        <p:nvPicPr>
          <p:cNvPr id="9" name="Picture 8">
            <a:extLst>
              <a:ext uri="{FF2B5EF4-FFF2-40B4-BE49-F238E27FC236}">
                <a16:creationId xmlns:a16="http://schemas.microsoft.com/office/drawing/2014/main" id="{DD0AFBEE-68FA-444A-B15C-A0F3B9C5ADAF}"/>
              </a:ext>
            </a:extLst>
          </p:cNvPr>
          <p:cNvPicPr>
            <a:picLocks noChangeAspect="1"/>
          </p:cNvPicPr>
          <p:nvPr/>
        </p:nvPicPr>
        <p:blipFill>
          <a:blip r:embed="rId4"/>
          <a:stretch>
            <a:fillRect/>
          </a:stretch>
        </p:blipFill>
        <p:spPr>
          <a:xfrm>
            <a:off x="5934683" y="2047882"/>
            <a:ext cx="4902243" cy="2527986"/>
          </a:xfrm>
          <a:prstGeom prst="rect">
            <a:avLst/>
          </a:prstGeom>
        </p:spPr>
      </p:pic>
      <p:pic>
        <p:nvPicPr>
          <p:cNvPr id="5" name="Picture 4" descr="Diagram&#10;&#10;Description automatically generated">
            <a:extLst>
              <a:ext uri="{FF2B5EF4-FFF2-40B4-BE49-F238E27FC236}">
                <a16:creationId xmlns:a16="http://schemas.microsoft.com/office/drawing/2014/main" id="{D64D34F5-F1A1-2E4E-B11E-4107ED052F4A}"/>
              </a:ext>
            </a:extLst>
          </p:cNvPr>
          <p:cNvPicPr>
            <a:picLocks noChangeAspect="1"/>
          </p:cNvPicPr>
          <p:nvPr/>
        </p:nvPicPr>
        <p:blipFill>
          <a:blip r:embed="rId5"/>
          <a:stretch>
            <a:fillRect/>
          </a:stretch>
        </p:blipFill>
        <p:spPr>
          <a:xfrm>
            <a:off x="1093039" y="1394496"/>
            <a:ext cx="4404378" cy="3834758"/>
          </a:xfrm>
          <a:prstGeom prst="rect">
            <a:avLst/>
          </a:prstGeom>
        </p:spPr>
      </p:pic>
    </p:spTree>
    <p:extLst>
      <p:ext uri="{BB962C8B-B14F-4D97-AF65-F5344CB8AC3E}">
        <p14:creationId xmlns:p14="http://schemas.microsoft.com/office/powerpoint/2010/main" val="2907430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8E93-CD3E-834F-A584-F0DDB0C04190}"/>
              </a:ext>
            </a:extLst>
          </p:cNvPr>
          <p:cNvSpPr>
            <a:spLocks noGrp="1"/>
          </p:cNvSpPr>
          <p:nvPr>
            <p:ph type="title"/>
          </p:nvPr>
        </p:nvSpPr>
        <p:spPr/>
        <p:txBody>
          <a:bodyPr/>
          <a:lstStyle/>
          <a:p>
            <a:r>
              <a:rPr lang="en-US" dirty="0" err="1"/>
              <a:t>GameGAN</a:t>
            </a:r>
            <a:r>
              <a:rPr lang="en-US" dirty="0"/>
              <a:t> (2020)</a:t>
            </a:r>
          </a:p>
        </p:txBody>
      </p:sp>
      <p:sp>
        <p:nvSpPr>
          <p:cNvPr id="4" name="TextBox 3">
            <a:extLst>
              <a:ext uri="{FF2B5EF4-FFF2-40B4-BE49-F238E27FC236}">
                <a16:creationId xmlns:a16="http://schemas.microsoft.com/office/drawing/2014/main" id="{32644716-74EE-7C4C-8B4E-EBCBFDDFC031}"/>
              </a:ext>
            </a:extLst>
          </p:cNvPr>
          <p:cNvSpPr txBox="1"/>
          <p:nvPr/>
        </p:nvSpPr>
        <p:spPr>
          <a:xfrm>
            <a:off x="643128" y="1447926"/>
            <a:ext cx="4672584" cy="2862322"/>
          </a:xfrm>
          <a:prstGeom prst="rect">
            <a:avLst/>
          </a:prstGeom>
          <a:noFill/>
        </p:spPr>
        <p:txBody>
          <a:bodyPr wrap="square" rtlCol="0">
            <a:spAutoFit/>
          </a:bodyPr>
          <a:lstStyle/>
          <a:p>
            <a:pPr marL="342900" indent="-342900">
              <a:buFontTx/>
              <a:buChar char="-"/>
            </a:pPr>
            <a:r>
              <a:rPr lang="en-US" sz="2000" dirty="0"/>
              <a:t>Generated PAC-MAN game after training on 50,000 episodes of the game</a:t>
            </a:r>
          </a:p>
          <a:p>
            <a:pPr marL="342900" indent="-342900">
              <a:buFontTx/>
              <a:buChar char="-"/>
            </a:pPr>
            <a:endParaRPr lang="en-US" sz="2000" dirty="0"/>
          </a:p>
          <a:p>
            <a:pPr marL="342900" indent="-342900">
              <a:buFontTx/>
              <a:buChar char="-"/>
            </a:pPr>
            <a:r>
              <a:rPr lang="en-US" sz="2000" dirty="0"/>
              <a:t>Learns static and dynamic elements of the environment and generates frames of images based on keystrokes</a:t>
            </a:r>
          </a:p>
          <a:p>
            <a:pPr marL="342900" indent="-342900">
              <a:buFontTx/>
              <a:buChar char="-"/>
            </a:pPr>
            <a:endParaRPr lang="en-US" sz="2000" dirty="0"/>
          </a:p>
        </p:txBody>
      </p:sp>
      <p:sp>
        <p:nvSpPr>
          <p:cNvPr id="8" name="Rectangle 7">
            <a:extLst>
              <a:ext uri="{FF2B5EF4-FFF2-40B4-BE49-F238E27FC236}">
                <a16:creationId xmlns:a16="http://schemas.microsoft.com/office/drawing/2014/main" id="{4EC4A39B-D2FB-994A-800D-7F399F3DE8B1}"/>
              </a:ext>
            </a:extLst>
          </p:cNvPr>
          <p:cNvSpPr/>
          <p:nvPr/>
        </p:nvSpPr>
        <p:spPr>
          <a:xfrm>
            <a:off x="415962" y="5638516"/>
            <a:ext cx="11251782" cy="523220"/>
          </a:xfrm>
          <a:prstGeom prst="rect">
            <a:avLst/>
          </a:prstGeom>
        </p:spPr>
        <p:txBody>
          <a:bodyPr wrap="square">
            <a:spAutoFit/>
          </a:bodyPr>
          <a:lstStyle/>
          <a:p>
            <a:pPr algn="just"/>
            <a:r>
              <a:rPr lang="en-SG" dirty="0">
                <a:latin typeface="Times New Roman" panose="02020603050405020304" pitchFamily="18" charset="0"/>
              </a:rPr>
              <a:t>Seung, W.K., Zhou, Y., </a:t>
            </a:r>
            <a:r>
              <a:rPr lang="en-SG" dirty="0" err="1">
                <a:latin typeface="Times New Roman" panose="02020603050405020304" pitchFamily="18" charset="0"/>
              </a:rPr>
              <a:t>Philion</a:t>
            </a:r>
            <a:r>
              <a:rPr lang="en-SG" dirty="0">
                <a:latin typeface="Times New Roman" panose="02020603050405020304" pitchFamily="18" charset="0"/>
              </a:rPr>
              <a:t>, J., Torralba, A., Fidler, S. “ Learning to Simulate Dynamic Environments with </a:t>
            </a:r>
            <a:r>
              <a:rPr lang="en-SG" dirty="0" err="1">
                <a:latin typeface="Times New Roman" panose="02020603050405020304" pitchFamily="18" charset="0"/>
              </a:rPr>
              <a:t>GameGAN</a:t>
            </a:r>
            <a:r>
              <a:rPr lang="en-SG" dirty="0">
                <a:latin typeface="Times New Roman" panose="02020603050405020304" pitchFamily="18" charset="0"/>
              </a:rPr>
              <a:t>” </a:t>
            </a:r>
            <a:r>
              <a:rPr lang="en-SG" i="1" dirty="0">
                <a:latin typeface="Times New Roman" panose="02020603050405020304" pitchFamily="18" charset="0"/>
              </a:rPr>
              <a:t>Proceedings of the IEEE/CVF Conference on Computer Vision and Pattern Recognition</a:t>
            </a:r>
            <a:r>
              <a:rPr lang="en-SG" dirty="0">
                <a:latin typeface="Times New Roman" panose="02020603050405020304" pitchFamily="18" charset="0"/>
              </a:rPr>
              <a:t> (2020)</a:t>
            </a:r>
          </a:p>
        </p:txBody>
      </p:sp>
      <p:pic>
        <p:nvPicPr>
          <p:cNvPr id="1026" name="Picture 2">
            <a:extLst>
              <a:ext uri="{FF2B5EF4-FFF2-40B4-BE49-F238E27FC236}">
                <a16:creationId xmlns:a16="http://schemas.microsoft.com/office/drawing/2014/main" id="{2041B762-0A69-C44B-841A-94426357A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142" y="1275717"/>
            <a:ext cx="2844296" cy="28442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imated">
            <a:extLst>
              <a:ext uri="{FF2B5EF4-FFF2-40B4-BE49-F238E27FC236}">
                <a16:creationId xmlns:a16="http://schemas.microsoft.com/office/drawing/2014/main" id="{FABC011E-DDA1-3B42-84B2-86944CC1B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9504" y="1275717"/>
            <a:ext cx="2844296" cy="284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745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7055-0E42-ED45-AB16-16095B686E6D}"/>
              </a:ext>
            </a:extLst>
          </p:cNvPr>
          <p:cNvSpPr>
            <a:spLocks noGrp="1"/>
          </p:cNvSpPr>
          <p:nvPr>
            <p:ph type="title"/>
          </p:nvPr>
        </p:nvSpPr>
        <p:spPr/>
        <p:txBody>
          <a:bodyPr/>
          <a:lstStyle/>
          <a:p>
            <a:r>
              <a:rPr lang="en-US" dirty="0"/>
              <a:t>Summary</a:t>
            </a:r>
          </a:p>
        </p:txBody>
      </p:sp>
      <p:sp>
        <p:nvSpPr>
          <p:cNvPr id="8" name="TextBox 7">
            <a:extLst>
              <a:ext uri="{FF2B5EF4-FFF2-40B4-BE49-F238E27FC236}">
                <a16:creationId xmlns:a16="http://schemas.microsoft.com/office/drawing/2014/main" id="{43FAC4ED-DF97-A74A-8E39-502F421F863E}"/>
              </a:ext>
            </a:extLst>
          </p:cNvPr>
          <p:cNvSpPr txBox="1"/>
          <p:nvPr/>
        </p:nvSpPr>
        <p:spPr>
          <a:xfrm>
            <a:off x="838200" y="1466132"/>
            <a:ext cx="4995672" cy="2246769"/>
          </a:xfrm>
          <a:prstGeom prst="rect">
            <a:avLst/>
          </a:prstGeom>
          <a:noFill/>
        </p:spPr>
        <p:txBody>
          <a:bodyPr wrap="square" rtlCol="0">
            <a:spAutoFit/>
          </a:bodyPr>
          <a:lstStyle/>
          <a:p>
            <a:pPr algn="ctr"/>
            <a:r>
              <a:rPr lang="en-US" sz="2000" dirty="0"/>
              <a:t>PROS</a:t>
            </a:r>
          </a:p>
          <a:p>
            <a:endParaRPr lang="en-US" sz="2000" dirty="0"/>
          </a:p>
          <a:p>
            <a:pPr marL="342900" indent="-342900">
              <a:buFontTx/>
              <a:buChar char="-"/>
            </a:pPr>
            <a:r>
              <a:rPr lang="en-US" sz="2000" dirty="0"/>
              <a:t>Amazing empirical results when done right – especially with fidelity</a:t>
            </a:r>
          </a:p>
          <a:p>
            <a:pPr marL="342900" indent="-342900">
              <a:buFontTx/>
              <a:buChar char="-"/>
            </a:pPr>
            <a:endParaRPr lang="en-US" sz="2000" dirty="0"/>
          </a:p>
          <a:p>
            <a:pPr marL="342900" indent="-342900">
              <a:buFontTx/>
              <a:buChar char="-"/>
            </a:pPr>
            <a:r>
              <a:rPr lang="en-US" sz="2000" dirty="0"/>
              <a:t>Fast inference (image generation during testing)</a:t>
            </a:r>
          </a:p>
        </p:txBody>
      </p:sp>
      <p:sp>
        <p:nvSpPr>
          <p:cNvPr id="6" name="TextBox 5">
            <a:extLst>
              <a:ext uri="{FF2B5EF4-FFF2-40B4-BE49-F238E27FC236}">
                <a16:creationId xmlns:a16="http://schemas.microsoft.com/office/drawing/2014/main" id="{103D4C2E-6F98-7D46-AE87-8EBD3A077C5A}"/>
              </a:ext>
            </a:extLst>
          </p:cNvPr>
          <p:cNvSpPr txBox="1"/>
          <p:nvPr/>
        </p:nvSpPr>
        <p:spPr>
          <a:xfrm>
            <a:off x="6096000" y="1466132"/>
            <a:ext cx="4995672" cy="2862322"/>
          </a:xfrm>
          <a:prstGeom prst="rect">
            <a:avLst/>
          </a:prstGeom>
          <a:noFill/>
        </p:spPr>
        <p:txBody>
          <a:bodyPr wrap="square" rtlCol="0">
            <a:spAutoFit/>
          </a:bodyPr>
          <a:lstStyle/>
          <a:p>
            <a:pPr algn="ctr"/>
            <a:r>
              <a:rPr lang="en-US" sz="2000" dirty="0"/>
              <a:t>CONS</a:t>
            </a:r>
          </a:p>
          <a:p>
            <a:endParaRPr lang="en-US" sz="2000" dirty="0"/>
          </a:p>
          <a:p>
            <a:pPr marL="342900" indent="-342900">
              <a:buFontTx/>
              <a:buChar char="-"/>
            </a:pPr>
            <a:r>
              <a:rPr lang="en-US" sz="2000" dirty="0"/>
              <a:t>Lack of intrinsic evaluation metrics</a:t>
            </a:r>
          </a:p>
          <a:p>
            <a:endParaRPr lang="en-US" sz="2000" dirty="0"/>
          </a:p>
          <a:p>
            <a:pPr marL="342900" indent="-342900">
              <a:buFontTx/>
              <a:buChar char="-"/>
            </a:pPr>
            <a:r>
              <a:rPr lang="en-US" sz="2000" dirty="0"/>
              <a:t>Unstable training that can lead to collapse</a:t>
            </a:r>
          </a:p>
          <a:p>
            <a:endParaRPr lang="en-US" sz="2000" dirty="0"/>
          </a:p>
          <a:p>
            <a:pPr marL="342900" indent="-342900">
              <a:buFontTx/>
              <a:buChar char="-"/>
            </a:pPr>
            <a:r>
              <a:rPr lang="en-US" sz="2000" dirty="0"/>
              <a:t>Computationally expensive</a:t>
            </a:r>
          </a:p>
          <a:p>
            <a:pPr marL="342900" indent="-342900">
              <a:buFontTx/>
              <a:buChar char="-"/>
            </a:pPr>
            <a:endParaRPr lang="en-US" sz="2000" dirty="0"/>
          </a:p>
        </p:txBody>
      </p:sp>
    </p:spTree>
    <p:extLst>
      <p:ext uri="{BB962C8B-B14F-4D97-AF65-F5344CB8AC3E}">
        <p14:creationId xmlns:p14="http://schemas.microsoft.com/office/powerpoint/2010/main" val="2325470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BD5F9-9284-784C-A1D5-22BA89FA4EA7}"/>
              </a:ext>
            </a:extLst>
          </p:cNvPr>
          <p:cNvSpPr>
            <a:spLocks noGrp="1"/>
          </p:cNvSpPr>
          <p:nvPr>
            <p:ph type="title"/>
          </p:nvPr>
        </p:nvSpPr>
        <p:spPr/>
        <p:txBody>
          <a:bodyPr/>
          <a:lstStyle/>
          <a:p>
            <a:r>
              <a:rPr lang="en-US" dirty="0"/>
              <a:t>References</a:t>
            </a:r>
          </a:p>
        </p:txBody>
      </p:sp>
      <p:sp>
        <p:nvSpPr>
          <p:cNvPr id="4" name="Rectangle 3">
            <a:extLst>
              <a:ext uri="{FF2B5EF4-FFF2-40B4-BE49-F238E27FC236}">
                <a16:creationId xmlns:a16="http://schemas.microsoft.com/office/drawing/2014/main" id="{DCB0E960-2C58-3D45-A8B7-46A9BAF55B1A}"/>
              </a:ext>
            </a:extLst>
          </p:cNvPr>
          <p:cNvSpPr/>
          <p:nvPr/>
        </p:nvSpPr>
        <p:spPr>
          <a:xfrm>
            <a:off x="838200" y="1463968"/>
            <a:ext cx="10712116" cy="4524315"/>
          </a:xfrm>
          <a:prstGeom prst="rect">
            <a:avLst/>
          </a:prstGeom>
        </p:spPr>
        <p:txBody>
          <a:bodyPr wrap="square">
            <a:spAutoFit/>
          </a:bodyPr>
          <a:lstStyle/>
          <a:p>
            <a:pPr marL="342900" indent="-342900" algn="just">
              <a:buFont typeface="Arial"/>
              <a:buAutoNum type="arabicPeriod"/>
            </a:pPr>
            <a:r>
              <a:rPr lang="en-SG" sz="1600" dirty="0">
                <a:latin typeface="Times New Roman" panose="02020603050405020304" pitchFamily="18" charset="0"/>
              </a:rPr>
              <a:t>Goodfellow, I., </a:t>
            </a:r>
            <a:r>
              <a:rPr lang="en-SG" sz="1600" dirty="0" err="1">
                <a:latin typeface="Times New Roman" panose="02020603050405020304" pitchFamily="18" charset="0"/>
              </a:rPr>
              <a:t>Pouget</a:t>
            </a:r>
            <a:r>
              <a:rPr lang="en-SG" sz="1600" dirty="0">
                <a:latin typeface="Times New Roman" panose="02020603050405020304" pitchFamily="18" charset="0"/>
              </a:rPr>
              <a:t>-Abadie, J., Mirza, M., Xu, B., </a:t>
            </a:r>
            <a:r>
              <a:rPr lang="en-SG" sz="1600" dirty="0" err="1">
                <a:latin typeface="Times New Roman" panose="02020603050405020304" pitchFamily="18" charset="0"/>
              </a:rPr>
              <a:t>Warde</a:t>
            </a:r>
            <a:r>
              <a:rPr lang="en-SG" sz="1600" dirty="0">
                <a:latin typeface="Times New Roman" panose="02020603050405020304" pitchFamily="18" charset="0"/>
              </a:rPr>
              <a:t>-Farley, D., </a:t>
            </a:r>
            <a:r>
              <a:rPr lang="en-SG" sz="1600" dirty="0" err="1">
                <a:latin typeface="Times New Roman" panose="02020603050405020304" pitchFamily="18" charset="0"/>
              </a:rPr>
              <a:t>Ozair</a:t>
            </a:r>
            <a:r>
              <a:rPr lang="en-SG" sz="1600" dirty="0">
                <a:latin typeface="Times New Roman" panose="02020603050405020304" pitchFamily="18" charset="0"/>
              </a:rPr>
              <a:t>, S., Courville, A. and </a:t>
            </a:r>
            <a:r>
              <a:rPr lang="en-SG" sz="1600" dirty="0" err="1">
                <a:latin typeface="Times New Roman" panose="02020603050405020304" pitchFamily="18" charset="0"/>
              </a:rPr>
              <a:t>Bengio</a:t>
            </a:r>
            <a:r>
              <a:rPr lang="en-SG" sz="1600" dirty="0">
                <a:latin typeface="Times New Roman" panose="02020603050405020304" pitchFamily="18" charset="0"/>
              </a:rPr>
              <a:t>, Y. “Generative Adversarial Networks” </a:t>
            </a:r>
            <a:r>
              <a:rPr lang="en-SG" sz="1600" i="1" dirty="0">
                <a:latin typeface="Times New Roman" panose="02020603050405020304" pitchFamily="18" charset="0"/>
              </a:rPr>
              <a:t>Communications of the ACM, </a:t>
            </a:r>
            <a:r>
              <a:rPr lang="en-SG" sz="1600" b="1" dirty="0">
                <a:latin typeface="Times New Roman" panose="02020603050405020304" pitchFamily="18" charset="0"/>
              </a:rPr>
              <a:t>63</a:t>
            </a:r>
            <a:r>
              <a:rPr lang="en-SG" sz="1600" dirty="0">
                <a:latin typeface="Times New Roman" panose="02020603050405020304" pitchFamily="18" charset="0"/>
              </a:rPr>
              <a:t>(11), pp. 139-144 (2014)</a:t>
            </a:r>
          </a:p>
          <a:p>
            <a:pPr marL="342900" indent="-342900" algn="just">
              <a:buFont typeface="Arial"/>
              <a:buAutoNum type="arabicPeriod"/>
            </a:pPr>
            <a:r>
              <a:rPr lang="en-SG" sz="1600" dirty="0">
                <a:latin typeface="Times New Roman" panose="02020603050405020304" pitchFamily="18" charset="0"/>
              </a:rPr>
              <a:t>Radford, A., Metz, L. and </a:t>
            </a:r>
            <a:r>
              <a:rPr lang="en-SG" sz="1600" dirty="0" err="1">
                <a:latin typeface="Times New Roman" panose="02020603050405020304" pitchFamily="18" charset="0"/>
              </a:rPr>
              <a:t>Chintala</a:t>
            </a:r>
            <a:r>
              <a:rPr lang="en-SG" sz="1600" dirty="0">
                <a:latin typeface="Times New Roman" panose="02020603050405020304" pitchFamily="18" charset="0"/>
              </a:rPr>
              <a:t>, S. “Unsupervised representation learning with deep convolutional generative adversarial networks.” arXiv:1511.06434 (2015)</a:t>
            </a:r>
          </a:p>
          <a:p>
            <a:pPr marL="342900" indent="-342900" algn="just">
              <a:buFont typeface="Arial"/>
              <a:buAutoNum type="arabicPeriod"/>
            </a:pPr>
            <a:r>
              <a:rPr lang="en-SG" sz="1600" dirty="0">
                <a:latin typeface="Times New Roman" panose="02020603050405020304" pitchFamily="18" charset="0"/>
                <a:cs typeface="Times New Roman" panose="02020603050405020304" pitchFamily="18" charset="0"/>
              </a:rPr>
              <a:t>Zhu, J., Park, T., Isola, P., </a:t>
            </a:r>
            <a:r>
              <a:rPr lang="en-SG" sz="1600" dirty="0" err="1">
                <a:latin typeface="Times New Roman" panose="02020603050405020304" pitchFamily="18" charset="0"/>
                <a:cs typeface="Times New Roman" panose="02020603050405020304" pitchFamily="18" charset="0"/>
              </a:rPr>
              <a:t>Efros</a:t>
            </a:r>
            <a:r>
              <a:rPr lang="en-SG" sz="1600" dirty="0">
                <a:latin typeface="Times New Roman" panose="02020603050405020304" pitchFamily="18" charset="0"/>
                <a:cs typeface="Times New Roman" panose="02020603050405020304" pitchFamily="18" charset="0"/>
              </a:rPr>
              <a:t>, A.A. “Unpaired Image-to-Image Translation using Cycle-Consistent Adversarial Networks.” </a:t>
            </a:r>
            <a:r>
              <a:rPr lang="en-SG" sz="1600" i="1" dirty="0">
                <a:latin typeface="Times New Roman" panose="02020603050405020304" pitchFamily="18" charset="0"/>
                <a:cs typeface="Times New Roman" panose="02020603050405020304" pitchFamily="18" charset="0"/>
              </a:rPr>
              <a:t>Proceedings of the IEEE International Conference on Computer Vision, </a:t>
            </a:r>
            <a:r>
              <a:rPr lang="en-SG" sz="1600" dirty="0">
                <a:latin typeface="Times New Roman" panose="02020603050405020304" pitchFamily="18" charset="0"/>
              </a:rPr>
              <a:t>pp. </a:t>
            </a:r>
            <a:r>
              <a:rPr lang="en-SG" sz="1600" dirty="0">
                <a:latin typeface="Times New Roman" panose="02020603050405020304" pitchFamily="18" charset="0"/>
                <a:cs typeface="Times New Roman" panose="02020603050405020304" pitchFamily="18" charset="0"/>
              </a:rPr>
              <a:t>2223-2232 (2017)</a:t>
            </a:r>
            <a:endParaRPr lang="en-SG" sz="1600" dirty="0">
              <a:latin typeface="Times New Roman" panose="02020603050405020304" pitchFamily="18" charset="0"/>
            </a:endParaRPr>
          </a:p>
          <a:p>
            <a:pPr marL="342900" indent="-342900" algn="just">
              <a:buFont typeface="Arial"/>
              <a:buAutoNum type="arabicPeriod"/>
            </a:pPr>
            <a:r>
              <a:rPr lang="en-SG" sz="1600" dirty="0">
                <a:latin typeface="Times New Roman" panose="02020603050405020304" pitchFamily="18" charset="0"/>
                <a:cs typeface="Times New Roman" panose="02020603050405020304" pitchFamily="18" charset="0"/>
              </a:rPr>
              <a:t>Park, T., Liu, M.Y., Wang, T.C. and Zhu, J.Y. “</a:t>
            </a:r>
            <a:r>
              <a:rPr lang="en-SG" sz="1600" dirty="0" err="1">
                <a:latin typeface="Times New Roman" panose="02020603050405020304" pitchFamily="18" charset="0"/>
                <a:cs typeface="Times New Roman" panose="02020603050405020304" pitchFamily="18" charset="0"/>
              </a:rPr>
              <a:t>GauGAN</a:t>
            </a:r>
            <a:r>
              <a:rPr lang="en-SG" sz="1600" dirty="0">
                <a:latin typeface="Times New Roman" panose="02020603050405020304" pitchFamily="18" charset="0"/>
                <a:cs typeface="Times New Roman" panose="02020603050405020304" pitchFamily="18" charset="0"/>
              </a:rPr>
              <a:t>: semantic image synthesis with spatially adaptive normalization” </a:t>
            </a:r>
            <a:r>
              <a:rPr lang="en-SG" sz="1600" i="1" dirty="0">
                <a:latin typeface="Times New Roman" panose="02020603050405020304" pitchFamily="18" charset="0"/>
                <a:cs typeface="Times New Roman" panose="02020603050405020304" pitchFamily="18" charset="0"/>
              </a:rPr>
              <a:t>ACM SIGRAPH 2019 Real-Time Live!, </a:t>
            </a:r>
            <a:r>
              <a:rPr lang="en-SG" sz="1600" dirty="0">
                <a:latin typeface="Times New Roman" panose="02020603050405020304" pitchFamily="18" charset="0"/>
                <a:cs typeface="Times New Roman" panose="02020603050405020304" pitchFamily="18" charset="0"/>
              </a:rPr>
              <a:t>pp. 1-1 (2019)</a:t>
            </a:r>
            <a:endParaRPr lang="en-SG" sz="1600" dirty="0">
              <a:latin typeface="Times New Roman" panose="02020603050405020304" pitchFamily="18" charset="0"/>
            </a:endParaRPr>
          </a:p>
          <a:p>
            <a:pPr marL="342900" indent="-342900" algn="just">
              <a:buFont typeface="Arial"/>
              <a:buAutoNum type="arabicPeriod"/>
            </a:pPr>
            <a:r>
              <a:rPr lang="en-SG" sz="1600" dirty="0" err="1">
                <a:latin typeface="Times New Roman" panose="02020603050405020304" pitchFamily="18" charset="0"/>
              </a:rPr>
              <a:t>Karras</a:t>
            </a:r>
            <a:r>
              <a:rPr lang="en-SG" sz="1600" dirty="0">
                <a:latin typeface="Times New Roman" panose="02020603050405020304" pitchFamily="18" charset="0"/>
              </a:rPr>
              <a:t>, T., Laine, S. and Alia, T. “A Style-Based Generator Architecture for Generative Adversarial Networks” </a:t>
            </a:r>
            <a:r>
              <a:rPr lang="en-SG" sz="1600" i="1" dirty="0">
                <a:latin typeface="Times New Roman" panose="02020603050405020304" pitchFamily="18" charset="0"/>
              </a:rPr>
              <a:t>Proceedings of the IEEE/CVF Conference on Computer Vision and Pattern Recognition</a:t>
            </a:r>
            <a:r>
              <a:rPr lang="en-SG" sz="1600" dirty="0">
                <a:latin typeface="Times New Roman" panose="02020603050405020304" pitchFamily="18" charset="0"/>
              </a:rPr>
              <a:t>,  4401-4410 (2019)</a:t>
            </a:r>
          </a:p>
          <a:p>
            <a:pPr marL="342900" indent="-342900" algn="just">
              <a:buFont typeface="Arial"/>
              <a:buAutoNum type="arabicPeriod"/>
            </a:pPr>
            <a:r>
              <a:rPr lang="en-SG" sz="1600" dirty="0" err="1">
                <a:latin typeface="Times New Roman" panose="02020603050405020304" pitchFamily="18" charset="0"/>
              </a:rPr>
              <a:t>Karras</a:t>
            </a:r>
            <a:r>
              <a:rPr lang="en-SG" sz="1600" dirty="0">
                <a:latin typeface="Times New Roman" panose="02020603050405020304" pitchFamily="18" charset="0"/>
              </a:rPr>
              <a:t>, </a:t>
            </a:r>
            <a:r>
              <a:rPr lang="en-SG" sz="1600" dirty="0" err="1">
                <a:latin typeface="Times New Roman" panose="02020603050405020304" pitchFamily="18" charset="0"/>
              </a:rPr>
              <a:t>Tero</a:t>
            </a:r>
            <a:r>
              <a:rPr lang="en-SG" sz="1600" dirty="0">
                <a:latin typeface="Times New Roman" panose="02020603050405020304" pitchFamily="18" charset="0"/>
              </a:rPr>
              <a:t>. “</a:t>
            </a:r>
            <a:r>
              <a:rPr lang="en-SG" sz="1600" dirty="0" err="1">
                <a:latin typeface="Times New Roman" panose="02020603050405020304" pitchFamily="18" charset="0"/>
              </a:rPr>
              <a:t>Analyzing</a:t>
            </a:r>
            <a:r>
              <a:rPr lang="en-SG" sz="1600" dirty="0">
                <a:latin typeface="Times New Roman" panose="02020603050405020304" pitchFamily="18" charset="0"/>
              </a:rPr>
              <a:t> and Improving the Image Quality of </a:t>
            </a:r>
            <a:r>
              <a:rPr lang="en-SG" sz="1600" dirty="0" err="1">
                <a:latin typeface="Times New Roman" panose="02020603050405020304" pitchFamily="18" charset="0"/>
              </a:rPr>
              <a:t>StyleGAN</a:t>
            </a:r>
            <a:r>
              <a:rPr lang="en-SG" sz="1600" dirty="0">
                <a:latin typeface="Times New Roman" panose="02020603050405020304" pitchFamily="18" charset="0"/>
              </a:rPr>
              <a:t>” </a:t>
            </a:r>
            <a:r>
              <a:rPr lang="en-SG" sz="1600" i="1" dirty="0">
                <a:latin typeface="Times New Roman" panose="02020603050405020304" pitchFamily="18" charset="0"/>
              </a:rPr>
              <a:t>Proceedings of the IEEE/CVF Conference on Computer Vision and Pattern Recognition, (</a:t>
            </a:r>
            <a:r>
              <a:rPr lang="en-SG" sz="1600" dirty="0">
                <a:latin typeface="Times New Roman" panose="02020603050405020304" pitchFamily="18" charset="0"/>
              </a:rPr>
              <a:t>2020)</a:t>
            </a:r>
          </a:p>
          <a:p>
            <a:pPr marL="342900" indent="-342900" algn="just">
              <a:buFont typeface="Arial"/>
              <a:buAutoNum type="arabicPeriod"/>
            </a:pPr>
            <a:r>
              <a:rPr lang="en-SG" sz="1600" dirty="0" err="1">
                <a:latin typeface="Times New Roman" panose="02020603050405020304" pitchFamily="18" charset="0"/>
              </a:rPr>
              <a:t>Belousov</a:t>
            </a:r>
            <a:r>
              <a:rPr lang="en-SG" sz="1600" dirty="0">
                <a:latin typeface="Times New Roman" panose="02020603050405020304" pitchFamily="18" charset="0"/>
              </a:rPr>
              <a:t>, Sergei. “</a:t>
            </a:r>
            <a:r>
              <a:rPr lang="en-SG" sz="1600" dirty="0" err="1">
                <a:latin typeface="Times New Roman" panose="02020603050405020304" pitchFamily="18" charset="0"/>
              </a:rPr>
              <a:t>MobileStyleGAN</a:t>
            </a:r>
            <a:r>
              <a:rPr lang="en-SG" sz="1600" dirty="0">
                <a:latin typeface="Times New Roman" panose="02020603050405020304" pitchFamily="18" charset="0"/>
              </a:rPr>
              <a:t>: A Lightweight Convolutional Neural Network for High-Fidelity Image Synthesis.”</a:t>
            </a:r>
          </a:p>
          <a:p>
            <a:pPr marL="342900" indent="-342900" algn="just">
              <a:buFont typeface="Arial"/>
              <a:buAutoNum type="arabicPeriod"/>
            </a:pPr>
            <a:r>
              <a:rPr lang="en-SG" sz="1600" dirty="0">
                <a:latin typeface="Times New Roman" panose="02020603050405020304" pitchFamily="18" charset="0"/>
              </a:rPr>
              <a:t>Seung, W.K., Zhou, Y., </a:t>
            </a:r>
            <a:r>
              <a:rPr lang="en-SG" sz="1600" dirty="0" err="1">
                <a:latin typeface="Times New Roman" panose="02020603050405020304" pitchFamily="18" charset="0"/>
              </a:rPr>
              <a:t>Philion</a:t>
            </a:r>
            <a:r>
              <a:rPr lang="en-SG" sz="1600" dirty="0">
                <a:latin typeface="Times New Roman" panose="02020603050405020304" pitchFamily="18" charset="0"/>
              </a:rPr>
              <a:t>, J., Torralba, A., Fidler, S. “Learning to Simulate Dynamic Environments with </a:t>
            </a:r>
            <a:r>
              <a:rPr lang="en-SG" sz="1600" dirty="0" err="1">
                <a:latin typeface="Times New Roman" panose="02020603050405020304" pitchFamily="18" charset="0"/>
              </a:rPr>
              <a:t>GameGAN</a:t>
            </a:r>
            <a:r>
              <a:rPr lang="en-SG" sz="1600" dirty="0">
                <a:latin typeface="Times New Roman" panose="02020603050405020304" pitchFamily="18" charset="0"/>
              </a:rPr>
              <a:t>” </a:t>
            </a:r>
            <a:r>
              <a:rPr lang="en-SG" sz="1600" i="1" dirty="0">
                <a:latin typeface="Times New Roman" panose="02020603050405020304" pitchFamily="18" charset="0"/>
              </a:rPr>
              <a:t>Proceedings of the IEEE/CVF Conference on Computer Vision and Pattern Recognition  </a:t>
            </a:r>
            <a:r>
              <a:rPr lang="en-SG" sz="1600" dirty="0">
                <a:latin typeface="Times New Roman" panose="02020603050405020304" pitchFamily="18" charset="0"/>
              </a:rPr>
              <a:t>pp. 1231-1240</a:t>
            </a:r>
            <a:r>
              <a:rPr lang="en-SG" sz="1600" i="1" dirty="0">
                <a:latin typeface="Times New Roman" panose="02020603050405020304" pitchFamily="18" charset="0"/>
              </a:rPr>
              <a:t> </a:t>
            </a:r>
            <a:r>
              <a:rPr lang="en-SG" sz="1600" dirty="0">
                <a:latin typeface="Times New Roman" panose="02020603050405020304" pitchFamily="18" charset="0"/>
              </a:rPr>
              <a:t>(2020)</a:t>
            </a:r>
          </a:p>
          <a:p>
            <a:pPr marL="342900" indent="-342900" algn="just">
              <a:buFont typeface="Arial"/>
              <a:buAutoNum type="arabicPeriod"/>
            </a:pPr>
            <a:r>
              <a:rPr lang="en-SG" sz="1600" dirty="0">
                <a:latin typeface="Times New Roman" panose="02020603050405020304" pitchFamily="18" charset="0"/>
              </a:rPr>
              <a:t>Shen, G., Horikawa, T., </a:t>
            </a:r>
            <a:r>
              <a:rPr lang="en-SG" sz="1600" dirty="0" err="1">
                <a:latin typeface="Times New Roman" panose="02020603050405020304" pitchFamily="18" charset="0"/>
              </a:rPr>
              <a:t>Majima</a:t>
            </a:r>
            <a:r>
              <a:rPr lang="en-SG" sz="1600" dirty="0">
                <a:latin typeface="Times New Roman" panose="02020603050405020304" pitchFamily="18" charset="0"/>
              </a:rPr>
              <a:t>, K., </a:t>
            </a:r>
            <a:r>
              <a:rPr lang="en-SG" sz="1600" dirty="0" err="1">
                <a:latin typeface="Times New Roman" panose="02020603050405020304" pitchFamily="18" charset="0"/>
              </a:rPr>
              <a:t>Kamitani</a:t>
            </a:r>
            <a:r>
              <a:rPr lang="en-SG" sz="1600" dirty="0">
                <a:latin typeface="Times New Roman" panose="02020603050405020304" pitchFamily="18" charset="0"/>
              </a:rPr>
              <a:t>, Y. “Deep Image Construction from Human Brain Activity.” </a:t>
            </a:r>
            <a:r>
              <a:rPr lang="en-SG" sz="1600" i="1" dirty="0" err="1">
                <a:latin typeface="Times New Roman" panose="02020603050405020304" pitchFamily="18" charset="0"/>
              </a:rPr>
              <a:t>PLoS</a:t>
            </a:r>
            <a:r>
              <a:rPr lang="en-SG" sz="1600" i="1" dirty="0">
                <a:latin typeface="Times New Roman" panose="02020603050405020304" pitchFamily="18" charset="0"/>
              </a:rPr>
              <a:t> Computational Biology, </a:t>
            </a:r>
            <a:r>
              <a:rPr lang="en-SG" sz="1600" b="1" dirty="0">
                <a:latin typeface="Times New Roman" panose="02020603050405020304" pitchFamily="18" charset="0"/>
              </a:rPr>
              <a:t>15 </a:t>
            </a:r>
            <a:r>
              <a:rPr lang="en-SG" sz="1600" dirty="0">
                <a:latin typeface="Times New Roman" panose="02020603050405020304" pitchFamily="18" charset="0"/>
              </a:rPr>
              <a:t>(1) </a:t>
            </a:r>
            <a:r>
              <a:rPr lang="en-SG" sz="1600" dirty="0">
                <a:latin typeface="Times New Roman" panose="02020603050405020304" pitchFamily="18" charset="0"/>
                <a:cs typeface="Times New Roman" panose="02020603050405020304" pitchFamily="18" charset="0"/>
              </a:rPr>
              <a:t>(2019)</a:t>
            </a:r>
          </a:p>
          <a:p>
            <a:pPr marL="342900" indent="-342900" algn="just">
              <a:buAutoNum type="arabicPeriod"/>
            </a:pPr>
            <a:endParaRPr lang="en-SG" sz="1600" dirty="0">
              <a:latin typeface="Times New Roman" panose="02020603050405020304" pitchFamily="18" charset="0"/>
            </a:endParaRPr>
          </a:p>
        </p:txBody>
      </p:sp>
    </p:spTree>
    <p:extLst>
      <p:ext uri="{BB962C8B-B14F-4D97-AF65-F5344CB8AC3E}">
        <p14:creationId xmlns:p14="http://schemas.microsoft.com/office/powerpoint/2010/main" val="1592426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4"/>
          <p:cNvSpPr txBox="1">
            <a:spLocks noGrp="1"/>
          </p:cNvSpPr>
          <p:nvPr>
            <p:ph type="ctrTitle"/>
          </p:nvPr>
        </p:nvSpPr>
        <p:spPr>
          <a:xfrm>
            <a:off x="0" y="2009331"/>
            <a:ext cx="12192000" cy="2387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55527"/>
              </a:buClr>
              <a:buSzPts val="13800"/>
              <a:buFont typeface="Questrial"/>
              <a:buNone/>
            </a:pPr>
            <a:r>
              <a:rPr lang="en-US" sz="13800">
                <a:solidFill>
                  <a:srgbClr val="F55527"/>
                </a:solidFill>
                <a:latin typeface="Questrial"/>
                <a:ea typeface="Questrial"/>
                <a:cs typeface="Questrial"/>
                <a:sym typeface="Questrial"/>
              </a:rPr>
              <a:t>Q&amp;A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Generative Models vs Discriminative Models</a:t>
            </a:r>
          </a:p>
        </p:txBody>
      </p:sp>
      <p:sp>
        <p:nvSpPr>
          <p:cNvPr id="3" name="TextBox 2">
            <a:extLst>
              <a:ext uri="{FF2B5EF4-FFF2-40B4-BE49-F238E27FC236}">
                <a16:creationId xmlns:a16="http://schemas.microsoft.com/office/drawing/2014/main" id="{9C319396-5847-7749-AF8C-13C3A2AD6B5E}"/>
              </a:ext>
            </a:extLst>
          </p:cNvPr>
          <p:cNvSpPr txBox="1"/>
          <p:nvPr/>
        </p:nvSpPr>
        <p:spPr>
          <a:xfrm>
            <a:off x="7690894" y="4930317"/>
            <a:ext cx="2770310" cy="461665"/>
          </a:xfrm>
          <a:prstGeom prst="rect">
            <a:avLst/>
          </a:prstGeom>
          <a:noFill/>
        </p:spPr>
        <p:txBody>
          <a:bodyPr wrap="none" rtlCol="0">
            <a:spAutoFit/>
          </a:bodyPr>
          <a:lstStyle/>
          <a:p>
            <a:r>
              <a:rPr lang="en-US" sz="2400" dirty="0"/>
              <a:t>Generative Models</a:t>
            </a:r>
          </a:p>
        </p:txBody>
      </p:sp>
      <p:sp>
        <p:nvSpPr>
          <p:cNvPr id="5" name="TextBox 4">
            <a:extLst>
              <a:ext uri="{FF2B5EF4-FFF2-40B4-BE49-F238E27FC236}">
                <a16:creationId xmlns:a16="http://schemas.microsoft.com/office/drawing/2014/main" id="{28282E0D-88BE-DA40-9C7D-A3B76E5579CE}"/>
              </a:ext>
            </a:extLst>
          </p:cNvPr>
          <p:cNvSpPr txBox="1"/>
          <p:nvPr/>
        </p:nvSpPr>
        <p:spPr>
          <a:xfrm>
            <a:off x="1730796" y="4918578"/>
            <a:ext cx="3182281" cy="461665"/>
          </a:xfrm>
          <a:prstGeom prst="rect">
            <a:avLst/>
          </a:prstGeom>
          <a:noFill/>
        </p:spPr>
        <p:txBody>
          <a:bodyPr wrap="none" rtlCol="0">
            <a:spAutoFit/>
          </a:bodyPr>
          <a:lstStyle/>
          <a:p>
            <a:r>
              <a:rPr lang="en-US" sz="2400" dirty="0"/>
              <a:t>Discriminative Models</a:t>
            </a:r>
          </a:p>
        </p:txBody>
      </p:sp>
      <p:sp>
        <p:nvSpPr>
          <p:cNvPr id="4" name="TextBox 3">
            <a:extLst>
              <a:ext uri="{FF2B5EF4-FFF2-40B4-BE49-F238E27FC236}">
                <a16:creationId xmlns:a16="http://schemas.microsoft.com/office/drawing/2014/main" id="{F02CBE27-EC13-674F-83C0-67D75B426FB9}"/>
              </a:ext>
            </a:extLst>
          </p:cNvPr>
          <p:cNvSpPr txBox="1"/>
          <p:nvPr/>
        </p:nvSpPr>
        <p:spPr>
          <a:xfrm>
            <a:off x="2511552" y="5401509"/>
            <a:ext cx="1218603" cy="400110"/>
          </a:xfrm>
          <a:prstGeom prst="rect">
            <a:avLst/>
          </a:prstGeom>
          <a:noFill/>
        </p:spPr>
        <p:txBody>
          <a:bodyPr wrap="none" rtlCol="0">
            <a:spAutoFit/>
          </a:bodyPr>
          <a:lstStyle/>
          <a:p>
            <a:r>
              <a:rPr lang="en-US" sz="2000" i="1" dirty="0"/>
              <a:t>P( Y | X )</a:t>
            </a:r>
          </a:p>
        </p:txBody>
      </p:sp>
      <p:sp>
        <p:nvSpPr>
          <p:cNvPr id="7" name="TextBox 6">
            <a:extLst>
              <a:ext uri="{FF2B5EF4-FFF2-40B4-BE49-F238E27FC236}">
                <a16:creationId xmlns:a16="http://schemas.microsoft.com/office/drawing/2014/main" id="{8E0ED2FD-1B6A-1F4F-B0C7-A999B0D3688A}"/>
              </a:ext>
            </a:extLst>
          </p:cNvPr>
          <p:cNvSpPr txBox="1"/>
          <p:nvPr/>
        </p:nvSpPr>
        <p:spPr>
          <a:xfrm>
            <a:off x="8466747" y="5401509"/>
            <a:ext cx="1218603" cy="400110"/>
          </a:xfrm>
          <a:prstGeom prst="rect">
            <a:avLst/>
          </a:prstGeom>
          <a:noFill/>
        </p:spPr>
        <p:txBody>
          <a:bodyPr wrap="none" rtlCol="0">
            <a:spAutoFit/>
          </a:bodyPr>
          <a:lstStyle/>
          <a:p>
            <a:r>
              <a:rPr lang="en-US" sz="2000" i="1" dirty="0"/>
              <a:t>P( X | Y )</a:t>
            </a:r>
          </a:p>
        </p:txBody>
      </p:sp>
      <p:sp>
        <p:nvSpPr>
          <p:cNvPr id="8" name="TextBox 7">
            <a:extLst>
              <a:ext uri="{FF2B5EF4-FFF2-40B4-BE49-F238E27FC236}">
                <a16:creationId xmlns:a16="http://schemas.microsoft.com/office/drawing/2014/main" id="{E27B4A1F-1B1A-B74C-89F5-24499502B67E}"/>
              </a:ext>
            </a:extLst>
          </p:cNvPr>
          <p:cNvSpPr txBox="1"/>
          <p:nvPr/>
        </p:nvSpPr>
        <p:spPr>
          <a:xfrm>
            <a:off x="2408010" y="4283987"/>
            <a:ext cx="2505068" cy="646331"/>
          </a:xfrm>
          <a:prstGeom prst="rect">
            <a:avLst/>
          </a:prstGeom>
          <a:noFill/>
        </p:spPr>
        <p:txBody>
          <a:bodyPr wrap="square" rtlCol="0">
            <a:spAutoFit/>
          </a:bodyPr>
          <a:lstStyle/>
          <a:p>
            <a:r>
              <a:rPr lang="en-US" sz="3600" i="1" dirty="0"/>
              <a:t>X </a:t>
            </a:r>
            <a:r>
              <a:rPr lang="en-US" sz="3600" dirty="0">
                <a:sym typeface="Wingdings" pitchFamily="2" charset="2"/>
              </a:rPr>
              <a:t></a:t>
            </a:r>
            <a:r>
              <a:rPr lang="en-US" sz="3600" i="1" dirty="0">
                <a:sym typeface="Wingdings" pitchFamily="2" charset="2"/>
              </a:rPr>
              <a:t> Y</a:t>
            </a:r>
            <a:endParaRPr lang="en-US" sz="3600" i="1" dirty="0"/>
          </a:p>
        </p:txBody>
      </p:sp>
      <p:sp>
        <p:nvSpPr>
          <p:cNvPr id="9" name="TextBox 8">
            <a:extLst>
              <a:ext uri="{FF2B5EF4-FFF2-40B4-BE49-F238E27FC236}">
                <a16:creationId xmlns:a16="http://schemas.microsoft.com/office/drawing/2014/main" id="{A67B78B0-3C07-EC49-A7DD-3FC8CDE3CA14}"/>
              </a:ext>
            </a:extLst>
          </p:cNvPr>
          <p:cNvSpPr txBox="1"/>
          <p:nvPr/>
        </p:nvSpPr>
        <p:spPr>
          <a:xfrm>
            <a:off x="7748614" y="4283986"/>
            <a:ext cx="3855121" cy="646331"/>
          </a:xfrm>
          <a:prstGeom prst="rect">
            <a:avLst/>
          </a:prstGeom>
          <a:noFill/>
        </p:spPr>
        <p:txBody>
          <a:bodyPr wrap="square" rtlCol="0">
            <a:spAutoFit/>
          </a:bodyPr>
          <a:lstStyle/>
          <a:p>
            <a:r>
              <a:rPr lang="en-SG" sz="3600" dirty="0" err="1"/>
              <a:t>Ɛ</a:t>
            </a:r>
            <a:r>
              <a:rPr lang="en-US" sz="3600" i="1" dirty="0"/>
              <a:t> , Y </a:t>
            </a:r>
            <a:r>
              <a:rPr lang="en-US" sz="3600" dirty="0">
                <a:sym typeface="Wingdings" pitchFamily="2" charset="2"/>
              </a:rPr>
              <a:t></a:t>
            </a:r>
            <a:r>
              <a:rPr lang="en-US" sz="3600" i="1" dirty="0">
                <a:sym typeface="Wingdings" pitchFamily="2" charset="2"/>
              </a:rPr>
              <a:t>  X</a:t>
            </a:r>
            <a:endParaRPr lang="en-US" sz="3600" i="1" dirty="0"/>
          </a:p>
        </p:txBody>
      </p:sp>
      <p:cxnSp>
        <p:nvCxnSpPr>
          <p:cNvPr id="10" name="Straight Connector 9">
            <a:extLst>
              <a:ext uri="{FF2B5EF4-FFF2-40B4-BE49-F238E27FC236}">
                <a16:creationId xmlns:a16="http://schemas.microsoft.com/office/drawing/2014/main" id="{E11D5297-3B5C-0D41-A05F-42716611F696}"/>
              </a:ext>
            </a:extLst>
          </p:cNvPr>
          <p:cNvCxnSpPr/>
          <p:nvPr/>
        </p:nvCxnSpPr>
        <p:spPr>
          <a:xfrm>
            <a:off x="6096000" y="1389564"/>
            <a:ext cx="0" cy="4212000"/>
          </a:xfrm>
          <a:prstGeom prst="line">
            <a:avLst/>
          </a:prstGeom>
          <a:ln w="34925"/>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D1DE3E4-6F4F-D146-8EF9-6DCC06CB1181}"/>
              </a:ext>
            </a:extLst>
          </p:cNvPr>
          <p:cNvSpPr txBox="1"/>
          <p:nvPr/>
        </p:nvSpPr>
        <p:spPr>
          <a:xfrm>
            <a:off x="2267712" y="4045317"/>
            <a:ext cx="1218603" cy="307777"/>
          </a:xfrm>
          <a:prstGeom prst="rect">
            <a:avLst/>
          </a:prstGeom>
          <a:noFill/>
        </p:spPr>
        <p:txBody>
          <a:bodyPr wrap="square" rtlCol="0">
            <a:spAutoFit/>
          </a:bodyPr>
          <a:lstStyle/>
          <a:p>
            <a:r>
              <a:rPr lang="en-US" dirty="0"/>
              <a:t>feature</a:t>
            </a:r>
          </a:p>
        </p:txBody>
      </p:sp>
      <p:sp>
        <p:nvSpPr>
          <p:cNvPr id="13" name="TextBox 12">
            <a:extLst>
              <a:ext uri="{FF2B5EF4-FFF2-40B4-BE49-F238E27FC236}">
                <a16:creationId xmlns:a16="http://schemas.microsoft.com/office/drawing/2014/main" id="{C2123786-ECCE-E049-95E1-D6DA662A09F1}"/>
              </a:ext>
            </a:extLst>
          </p:cNvPr>
          <p:cNvSpPr txBox="1"/>
          <p:nvPr/>
        </p:nvSpPr>
        <p:spPr>
          <a:xfrm>
            <a:off x="3413715" y="4054628"/>
            <a:ext cx="1218603" cy="307777"/>
          </a:xfrm>
          <a:prstGeom prst="rect">
            <a:avLst/>
          </a:prstGeom>
          <a:noFill/>
        </p:spPr>
        <p:txBody>
          <a:bodyPr wrap="square" rtlCol="0">
            <a:spAutoFit/>
          </a:bodyPr>
          <a:lstStyle/>
          <a:p>
            <a:r>
              <a:rPr lang="en-US" dirty="0"/>
              <a:t>class</a:t>
            </a:r>
          </a:p>
        </p:txBody>
      </p:sp>
      <p:sp>
        <p:nvSpPr>
          <p:cNvPr id="14" name="TextBox 13">
            <a:extLst>
              <a:ext uri="{FF2B5EF4-FFF2-40B4-BE49-F238E27FC236}">
                <a16:creationId xmlns:a16="http://schemas.microsoft.com/office/drawing/2014/main" id="{9960CDDE-5BE8-7041-BC58-7ECC74A80E49}"/>
              </a:ext>
            </a:extLst>
          </p:cNvPr>
          <p:cNvSpPr txBox="1"/>
          <p:nvPr/>
        </p:nvSpPr>
        <p:spPr>
          <a:xfrm>
            <a:off x="8375859" y="4045316"/>
            <a:ext cx="1218603" cy="307777"/>
          </a:xfrm>
          <a:prstGeom prst="rect">
            <a:avLst/>
          </a:prstGeom>
          <a:noFill/>
        </p:spPr>
        <p:txBody>
          <a:bodyPr wrap="square" rtlCol="0">
            <a:spAutoFit/>
          </a:bodyPr>
          <a:lstStyle/>
          <a:p>
            <a:r>
              <a:rPr lang="en-US" dirty="0"/>
              <a:t>class</a:t>
            </a:r>
          </a:p>
        </p:txBody>
      </p:sp>
      <p:sp>
        <p:nvSpPr>
          <p:cNvPr id="15" name="TextBox 14">
            <a:extLst>
              <a:ext uri="{FF2B5EF4-FFF2-40B4-BE49-F238E27FC236}">
                <a16:creationId xmlns:a16="http://schemas.microsoft.com/office/drawing/2014/main" id="{65A3E405-F57B-764C-8098-8CDF72127B59}"/>
              </a:ext>
            </a:extLst>
          </p:cNvPr>
          <p:cNvSpPr txBox="1"/>
          <p:nvPr/>
        </p:nvSpPr>
        <p:spPr>
          <a:xfrm>
            <a:off x="9447495" y="4054626"/>
            <a:ext cx="1218603" cy="307777"/>
          </a:xfrm>
          <a:prstGeom prst="rect">
            <a:avLst/>
          </a:prstGeom>
          <a:noFill/>
        </p:spPr>
        <p:txBody>
          <a:bodyPr wrap="square" rtlCol="0">
            <a:spAutoFit/>
          </a:bodyPr>
          <a:lstStyle/>
          <a:p>
            <a:r>
              <a:rPr lang="en-US" dirty="0"/>
              <a:t>features</a:t>
            </a:r>
          </a:p>
        </p:txBody>
      </p:sp>
      <p:sp>
        <p:nvSpPr>
          <p:cNvPr id="16" name="TextBox 15">
            <a:extLst>
              <a:ext uri="{FF2B5EF4-FFF2-40B4-BE49-F238E27FC236}">
                <a16:creationId xmlns:a16="http://schemas.microsoft.com/office/drawing/2014/main" id="{3A25D5D2-E912-154F-956C-E6DBE2B11EED}"/>
              </a:ext>
            </a:extLst>
          </p:cNvPr>
          <p:cNvSpPr txBox="1"/>
          <p:nvPr/>
        </p:nvSpPr>
        <p:spPr>
          <a:xfrm>
            <a:off x="7683943" y="4054627"/>
            <a:ext cx="1218603" cy="307777"/>
          </a:xfrm>
          <a:prstGeom prst="rect">
            <a:avLst/>
          </a:prstGeom>
          <a:noFill/>
        </p:spPr>
        <p:txBody>
          <a:bodyPr wrap="square" rtlCol="0">
            <a:spAutoFit/>
          </a:bodyPr>
          <a:lstStyle/>
          <a:p>
            <a:r>
              <a:rPr lang="en-US" dirty="0"/>
              <a:t>error</a:t>
            </a:r>
          </a:p>
        </p:txBody>
      </p:sp>
      <p:cxnSp>
        <p:nvCxnSpPr>
          <p:cNvPr id="17" name="Straight Connector 16">
            <a:extLst>
              <a:ext uri="{FF2B5EF4-FFF2-40B4-BE49-F238E27FC236}">
                <a16:creationId xmlns:a16="http://schemas.microsoft.com/office/drawing/2014/main" id="{3D43AC82-89EC-474A-BD55-BEEAD0B282C5}"/>
              </a:ext>
            </a:extLst>
          </p:cNvPr>
          <p:cNvCxnSpPr>
            <a:cxnSpLocks/>
          </p:cNvCxnSpPr>
          <p:nvPr/>
        </p:nvCxnSpPr>
        <p:spPr>
          <a:xfrm>
            <a:off x="1883268" y="1386118"/>
            <a:ext cx="2877336" cy="278409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9" name="Picture 18">
            <a:extLst>
              <a:ext uri="{FF2B5EF4-FFF2-40B4-BE49-F238E27FC236}">
                <a16:creationId xmlns:a16="http://schemas.microsoft.com/office/drawing/2014/main" id="{10333E03-19A0-ED48-ACE9-530EC375E7B1}"/>
              </a:ext>
            </a:extLst>
          </p:cNvPr>
          <p:cNvPicPr>
            <a:picLocks noChangeAspect="1"/>
          </p:cNvPicPr>
          <p:nvPr/>
        </p:nvPicPr>
        <p:blipFill>
          <a:blip r:embed="rId3"/>
          <a:stretch>
            <a:fillRect/>
          </a:stretch>
        </p:blipFill>
        <p:spPr>
          <a:xfrm>
            <a:off x="2916087" y="1323358"/>
            <a:ext cx="570228" cy="570228"/>
          </a:xfrm>
          <a:prstGeom prst="rect">
            <a:avLst/>
          </a:prstGeom>
        </p:spPr>
      </p:pic>
      <p:pic>
        <p:nvPicPr>
          <p:cNvPr id="20" name="Picture 19">
            <a:extLst>
              <a:ext uri="{FF2B5EF4-FFF2-40B4-BE49-F238E27FC236}">
                <a16:creationId xmlns:a16="http://schemas.microsoft.com/office/drawing/2014/main" id="{D82F5786-99FD-2A4F-B155-FAC83A1C6113}"/>
              </a:ext>
            </a:extLst>
          </p:cNvPr>
          <p:cNvPicPr>
            <a:picLocks noChangeAspect="1"/>
          </p:cNvPicPr>
          <p:nvPr/>
        </p:nvPicPr>
        <p:blipFill>
          <a:blip r:embed="rId4"/>
          <a:stretch>
            <a:fillRect/>
          </a:stretch>
        </p:blipFill>
        <p:spPr>
          <a:xfrm>
            <a:off x="3660544" y="1957313"/>
            <a:ext cx="677863" cy="677863"/>
          </a:xfrm>
          <a:prstGeom prst="rect">
            <a:avLst/>
          </a:prstGeom>
        </p:spPr>
      </p:pic>
      <p:pic>
        <p:nvPicPr>
          <p:cNvPr id="21" name="Picture 20">
            <a:extLst>
              <a:ext uri="{FF2B5EF4-FFF2-40B4-BE49-F238E27FC236}">
                <a16:creationId xmlns:a16="http://schemas.microsoft.com/office/drawing/2014/main" id="{B69C7616-3985-1044-82C1-DBBC2D08D15C}"/>
              </a:ext>
            </a:extLst>
          </p:cNvPr>
          <p:cNvPicPr>
            <a:picLocks noChangeAspect="1"/>
          </p:cNvPicPr>
          <p:nvPr/>
        </p:nvPicPr>
        <p:blipFill>
          <a:blip r:embed="rId5"/>
          <a:stretch>
            <a:fillRect/>
          </a:stretch>
        </p:blipFill>
        <p:spPr>
          <a:xfrm flipH="1">
            <a:off x="4480466" y="1636665"/>
            <a:ext cx="684548" cy="684548"/>
          </a:xfrm>
          <a:prstGeom prst="rect">
            <a:avLst/>
          </a:prstGeom>
        </p:spPr>
      </p:pic>
      <p:pic>
        <p:nvPicPr>
          <p:cNvPr id="22" name="Picture 21">
            <a:extLst>
              <a:ext uri="{FF2B5EF4-FFF2-40B4-BE49-F238E27FC236}">
                <a16:creationId xmlns:a16="http://schemas.microsoft.com/office/drawing/2014/main" id="{EBFB97B2-6CBA-774A-AFC2-D39451EBA29F}"/>
              </a:ext>
            </a:extLst>
          </p:cNvPr>
          <p:cNvPicPr>
            <a:picLocks noChangeAspect="1"/>
          </p:cNvPicPr>
          <p:nvPr/>
        </p:nvPicPr>
        <p:blipFill>
          <a:blip r:embed="rId6"/>
          <a:stretch>
            <a:fillRect/>
          </a:stretch>
        </p:blipFill>
        <p:spPr>
          <a:xfrm>
            <a:off x="4338407" y="2664343"/>
            <a:ext cx="914400" cy="914400"/>
          </a:xfrm>
          <a:prstGeom prst="rect">
            <a:avLst/>
          </a:prstGeom>
        </p:spPr>
      </p:pic>
      <p:pic>
        <p:nvPicPr>
          <p:cNvPr id="24" name="Picture 23">
            <a:extLst>
              <a:ext uri="{FF2B5EF4-FFF2-40B4-BE49-F238E27FC236}">
                <a16:creationId xmlns:a16="http://schemas.microsoft.com/office/drawing/2014/main" id="{DB0286BA-A1EC-9848-86B9-7AFF7F151525}"/>
              </a:ext>
            </a:extLst>
          </p:cNvPr>
          <p:cNvPicPr>
            <a:picLocks noChangeAspect="1"/>
          </p:cNvPicPr>
          <p:nvPr/>
        </p:nvPicPr>
        <p:blipFill>
          <a:blip r:embed="rId5"/>
          <a:stretch>
            <a:fillRect/>
          </a:stretch>
        </p:blipFill>
        <p:spPr>
          <a:xfrm flipH="1">
            <a:off x="6923443" y="1825672"/>
            <a:ext cx="1710224" cy="1710224"/>
          </a:xfrm>
          <a:prstGeom prst="rect">
            <a:avLst/>
          </a:prstGeom>
        </p:spPr>
      </p:pic>
      <p:pic>
        <p:nvPicPr>
          <p:cNvPr id="23" name="Picture 22">
            <a:extLst>
              <a:ext uri="{FF2B5EF4-FFF2-40B4-BE49-F238E27FC236}">
                <a16:creationId xmlns:a16="http://schemas.microsoft.com/office/drawing/2014/main" id="{C9AB86AE-C162-C249-867F-303009073087}"/>
              </a:ext>
            </a:extLst>
          </p:cNvPr>
          <p:cNvPicPr>
            <a:picLocks noChangeAspect="1"/>
          </p:cNvPicPr>
          <p:nvPr/>
        </p:nvPicPr>
        <p:blipFill>
          <a:blip r:embed="rId7"/>
          <a:stretch>
            <a:fillRect/>
          </a:stretch>
        </p:blipFill>
        <p:spPr>
          <a:xfrm>
            <a:off x="1013192" y="1801018"/>
            <a:ext cx="686905" cy="686905"/>
          </a:xfrm>
          <a:prstGeom prst="rect">
            <a:avLst/>
          </a:prstGeom>
        </p:spPr>
      </p:pic>
      <p:pic>
        <p:nvPicPr>
          <p:cNvPr id="25" name="Picture 24">
            <a:extLst>
              <a:ext uri="{FF2B5EF4-FFF2-40B4-BE49-F238E27FC236}">
                <a16:creationId xmlns:a16="http://schemas.microsoft.com/office/drawing/2014/main" id="{31B6E8CE-CCC8-D945-AFAB-57E21CF2605E}"/>
              </a:ext>
            </a:extLst>
          </p:cNvPr>
          <p:cNvPicPr>
            <a:picLocks noChangeAspect="1"/>
          </p:cNvPicPr>
          <p:nvPr/>
        </p:nvPicPr>
        <p:blipFill>
          <a:blip r:embed="rId8"/>
          <a:stretch>
            <a:fillRect/>
          </a:stretch>
        </p:blipFill>
        <p:spPr>
          <a:xfrm>
            <a:off x="927010" y="2575292"/>
            <a:ext cx="1069324" cy="1069324"/>
          </a:xfrm>
          <a:prstGeom prst="rect">
            <a:avLst/>
          </a:prstGeom>
        </p:spPr>
      </p:pic>
      <p:pic>
        <p:nvPicPr>
          <p:cNvPr id="26" name="Picture 25">
            <a:extLst>
              <a:ext uri="{FF2B5EF4-FFF2-40B4-BE49-F238E27FC236}">
                <a16:creationId xmlns:a16="http://schemas.microsoft.com/office/drawing/2014/main" id="{4392DAC2-84FA-AB44-8AEA-D413BAEDA841}"/>
              </a:ext>
            </a:extLst>
          </p:cNvPr>
          <p:cNvPicPr>
            <a:picLocks noChangeAspect="1"/>
          </p:cNvPicPr>
          <p:nvPr/>
        </p:nvPicPr>
        <p:blipFill>
          <a:blip r:embed="rId9"/>
          <a:stretch>
            <a:fillRect/>
          </a:stretch>
        </p:blipFill>
        <p:spPr>
          <a:xfrm>
            <a:off x="1879689" y="2481943"/>
            <a:ext cx="788082" cy="788082"/>
          </a:xfrm>
          <a:prstGeom prst="rect">
            <a:avLst/>
          </a:prstGeom>
        </p:spPr>
      </p:pic>
      <p:pic>
        <p:nvPicPr>
          <p:cNvPr id="27" name="Picture 26">
            <a:extLst>
              <a:ext uri="{FF2B5EF4-FFF2-40B4-BE49-F238E27FC236}">
                <a16:creationId xmlns:a16="http://schemas.microsoft.com/office/drawing/2014/main" id="{5457F71C-E796-9041-8833-8D4CD514BCA6}"/>
              </a:ext>
            </a:extLst>
          </p:cNvPr>
          <p:cNvPicPr>
            <a:picLocks noChangeAspect="1"/>
          </p:cNvPicPr>
          <p:nvPr/>
        </p:nvPicPr>
        <p:blipFill>
          <a:blip r:embed="rId10"/>
          <a:stretch>
            <a:fillRect/>
          </a:stretch>
        </p:blipFill>
        <p:spPr>
          <a:xfrm>
            <a:off x="2672250" y="3204029"/>
            <a:ext cx="759749" cy="759749"/>
          </a:xfrm>
          <a:prstGeom prst="rect">
            <a:avLst/>
          </a:prstGeom>
        </p:spPr>
      </p:pic>
      <p:sp>
        <p:nvSpPr>
          <p:cNvPr id="28" name="Rectangle 27">
            <a:extLst>
              <a:ext uri="{FF2B5EF4-FFF2-40B4-BE49-F238E27FC236}">
                <a16:creationId xmlns:a16="http://schemas.microsoft.com/office/drawing/2014/main" id="{9756AC35-1CC8-4948-A5A7-42B61AE40088}"/>
              </a:ext>
            </a:extLst>
          </p:cNvPr>
          <p:cNvSpPr/>
          <p:nvPr/>
        </p:nvSpPr>
        <p:spPr>
          <a:xfrm>
            <a:off x="8959872" y="2357618"/>
            <a:ext cx="636713" cy="646331"/>
          </a:xfrm>
          <a:prstGeom prst="rect">
            <a:avLst/>
          </a:prstGeom>
        </p:spPr>
        <p:txBody>
          <a:bodyPr wrap="none">
            <a:spAutoFit/>
          </a:bodyPr>
          <a:lstStyle/>
          <a:p>
            <a:r>
              <a:rPr lang="en-US" sz="3600" dirty="0">
                <a:sym typeface="Wingdings" pitchFamily="2" charset="2"/>
              </a:rPr>
              <a:t></a:t>
            </a:r>
            <a:endParaRPr lang="en-US" sz="3600" dirty="0"/>
          </a:p>
        </p:txBody>
      </p:sp>
      <p:pic>
        <p:nvPicPr>
          <p:cNvPr id="30" name="Picture 29">
            <a:extLst>
              <a:ext uri="{FF2B5EF4-FFF2-40B4-BE49-F238E27FC236}">
                <a16:creationId xmlns:a16="http://schemas.microsoft.com/office/drawing/2014/main" id="{8A11F103-AF60-774A-9B40-1296F89484ED}"/>
              </a:ext>
            </a:extLst>
          </p:cNvPr>
          <p:cNvPicPr>
            <a:picLocks noChangeAspect="1"/>
          </p:cNvPicPr>
          <p:nvPr/>
        </p:nvPicPr>
        <p:blipFill>
          <a:blip r:embed="rId5"/>
          <a:stretch>
            <a:fillRect/>
          </a:stretch>
        </p:blipFill>
        <p:spPr>
          <a:xfrm flipH="1">
            <a:off x="9810986" y="1801018"/>
            <a:ext cx="1710224" cy="1710224"/>
          </a:xfrm>
          <a:prstGeom prst="rect">
            <a:avLst/>
          </a:prstGeom>
        </p:spPr>
      </p:pic>
      <p:sp>
        <p:nvSpPr>
          <p:cNvPr id="29" name="Rectangle 28">
            <a:extLst>
              <a:ext uri="{FF2B5EF4-FFF2-40B4-BE49-F238E27FC236}">
                <a16:creationId xmlns:a16="http://schemas.microsoft.com/office/drawing/2014/main" id="{20BDA3C7-8AB3-4F4A-9B16-6305E1C6FEE0}"/>
              </a:ext>
            </a:extLst>
          </p:cNvPr>
          <p:cNvSpPr/>
          <p:nvPr/>
        </p:nvSpPr>
        <p:spPr>
          <a:xfrm>
            <a:off x="10351008" y="2481943"/>
            <a:ext cx="630936" cy="522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E21542-9DBB-2C4F-8548-5E4DC8A39E2F}"/>
              </a:ext>
            </a:extLst>
          </p:cNvPr>
          <p:cNvSpPr txBox="1"/>
          <p:nvPr/>
        </p:nvSpPr>
        <p:spPr>
          <a:xfrm>
            <a:off x="10453291" y="2296244"/>
            <a:ext cx="1150444" cy="646331"/>
          </a:xfrm>
          <a:prstGeom prst="rect">
            <a:avLst/>
          </a:prstGeom>
          <a:noFill/>
        </p:spPr>
        <p:txBody>
          <a:bodyPr wrap="square" rtlCol="0">
            <a:spAutoFit/>
          </a:bodyPr>
          <a:lstStyle/>
          <a:p>
            <a:r>
              <a:rPr lang="en-US" sz="3600" dirty="0"/>
              <a:t>?</a:t>
            </a:r>
            <a:endParaRPr lang="en-US" sz="3600" i="1" dirty="0"/>
          </a:p>
        </p:txBody>
      </p:sp>
    </p:spTree>
    <p:extLst>
      <p:ext uri="{BB962C8B-B14F-4D97-AF65-F5344CB8AC3E}">
        <p14:creationId xmlns:p14="http://schemas.microsoft.com/office/powerpoint/2010/main" val="4096286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7055-0E42-ED45-AB16-16095B686E6D}"/>
              </a:ext>
            </a:extLst>
          </p:cNvPr>
          <p:cNvSpPr>
            <a:spLocks noGrp="1"/>
          </p:cNvSpPr>
          <p:nvPr>
            <p:ph type="title"/>
          </p:nvPr>
        </p:nvSpPr>
        <p:spPr/>
        <p:txBody>
          <a:bodyPr/>
          <a:lstStyle/>
          <a:p>
            <a:r>
              <a:rPr lang="en-US" dirty="0"/>
              <a:t>Introduction</a:t>
            </a:r>
          </a:p>
        </p:txBody>
      </p:sp>
      <p:sp>
        <p:nvSpPr>
          <p:cNvPr id="8" name="TextBox 7">
            <a:extLst>
              <a:ext uri="{FF2B5EF4-FFF2-40B4-BE49-F238E27FC236}">
                <a16:creationId xmlns:a16="http://schemas.microsoft.com/office/drawing/2014/main" id="{43FAC4ED-DF97-A74A-8E39-502F421F863E}"/>
              </a:ext>
            </a:extLst>
          </p:cNvPr>
          <p:cNvSpPr txBox="1"/>
          <p:nvPr/>
        </p:nvSpPr>
        <p:spPr>
          <a:xfrm>
            <a:off x="527304" y="1124513"/>
            <a:ext cx="4995672" cy="4093428"/>
          </a:xfrm>
          <a:prstGeom prst="rect">
            <a:avLst/>
          </a:prstGeom>
          <a:noFill/>
        </p:spPr>
        <p:txBody>
          <a:bodyPr wrap="square" rtlCol="0">
            <a:spAutoFit/>
          </a:bodyPr>
          <a:lstStyle/>
          <a:p>
            <a:endParaRPr lang="en-US" sz="2000" dirty="0"/>
          </a:p>
          <a:p>
            <a:pPr marL="342900" indent="-342900">
              <a:buFontTx/>
              <a:buChar char="-"/>
            </a:pPr>
            <a:r>
              <a:rPr lang="en-US" sz="2000" dirty="0"/>
              <a:t>A class of generative model that uses of 2 neural networks</a:t>
            </a:r>
          </a:p>
          <a:p>
            <a:endParaRPr lang="en-US" sz="2000" dirty="0"/>
          </a:p>
          <a:p>
            <a:pPr marL="342900" indent="-342900">
              <a:buFontTx/>
              <a:buChar char="-"/>
            </a:pPr>
            <a:r>
              <a:rPr lang="en-US" sz="2000" dirty="0"/>
              <a:t>Learns a generation process that can give us samples from a joint distribution</a:t>
            </a:r>
          </a:p>
          <a:p>
            <a:pPr marL="342900" indent="-342900">
              <a:buFontTx/>
              <a:buChar char="-"/>
            </a:pPr>
            <a:endParaRPr lang="en-US" sz="2000" dirty="0"/>
          </a:p>
          <a:p>
            <a:pPr marL="342900" indent="-342900">
              <a:buFontTx/>
              <a:buChar char="-"/>
            </a:pPr>
            <a:r>
              <a:rPr lang="en-US" sz="2000" dirty="0"/>
              <a:t>Most often associated with generating photorealistic images as a use case but has other uses (i.e. chemical compounds, sketch-to-image translations)</a:t>
            </a:r>
          </a:p>
          <a:p>
            <a:pPr marL="342900" indent="-342900">
              <a:buFontTx/>
              <a:buChar char="-"/>
            </a:pPr>
            <a:endParaRPr lang="en-US" sz="2000" dirty="0"/>
          </a:p>
        </p:txBody>
      </p:sp>
      <p:pic>
        <p:nvPicPr>
          <p:cNvPr id="4" name="Picture 3" descr="Diagram, schematic&#10;&#10;Description automatically generated">
            <a:extLst>
              <a:ext uri="{FF2B5EF4-FFF2-40B4-BE49-F238E27FC236}">
                <a16:creationId xmlns:a16="http://schemas.microsoft.com/office/drawing/2014/main" id="{B5E40BFA-4614-8B4A-BB61-C45BEAE03A9E}"/>
              </a:ext>
            </a:extLst>
          </p:cNvPr>
          <p:cNvPicPr>
            <a:picLocks noChangeAspect="1"/>
          </p:cNvPicPr>
          <p:nvPr/>
        </p:nvPicPr>
        <p:blipFill>
          <a:blip r:embed="rId3"/>
          <a:stretch>
            <a:fillRect/>
          </a:stretch>
        </p:blipFill>
        <p:spPr>
          <a:xfrm>
            <a:off x="5522976" y="1042988"/>
            <a:ext cx="6391249" cy="3948702"/>
          </a:xfrm>
          <a:prstGeom prst="rect">
            <a:avLst/>
          </a:prstGeom>
        </p:spPr>
      </p:pic>
      <p:sp>
        <p:nvSpPr>
          <p:cNvPr id="5" name="Rectangle 4">
            <a:extLst>
              <a:ext uri="{FF2B5EF4-FFF2-40B4-BE49-F238E27FC236}">
                <a16:creationId xmlns:a16="http://schemas.microsoft.com/office/drawing/2014/main" id="{1DF3A97A-816B-744B-8227-C13139C3EDFB}"/>
              </a:ext>
            </a:extLst>
          </p:cNvPr>
          <p:cNvSpPr/>
          <p:nvPr/>
        </p:nvSpPr>
        <p:spPr>
          <a:xfrm>
            <a:off x="5805890" y="5361776"/>
            <a:ext cx="5858806" cy="307777"/>
          </a:xfrm>
          <a:prstGeom prst="rect">
            <a:avLst/>
          </a:prstGeom>
        </p:spPr>
        <p:txBody>
          <a:bodyPr wrap="square">
            <a:spAutoFit/>
          </a:bodyPr>
          <a:lstStyle/>
          <a:p>
            <a:pPr algn="just"/>
            <a:r>
              <a:rPr lang="en-SG" dirty="0">
                <a:latin typeface="Times New Roman" panose="02020603050405020304" pitchFamily="18" charset="0"/>
              </a:rPr>
              <a:t>Goodfellow, I.  “</a:t>
            </a:r>
            <a:r>
              <a:rPr lang="en-SG" dirty="0" err="1">
                <a:latin typeface="Times New Roman" panose="02020603050405020304" pitchFamily="18" charset="0"/>
              </a:rPr>
              <a:t>NeurIPS</a:t>
            </a:r>
            <a:r>
              <a:rPr lang="en-SG" dirty="0">
                <a:latin typeface="Times New Roman" panose="02020603050405020304" pitchFamily="18" charset="0"/>
              </a:rPr>
              <a:t> 2016 Tutorial: Generative Adversarial Networks”</a:t>
            </a:r>
          </a:p>
        </p:txBody>
      </p:sp>
    </p:spTree>
    <p:extLst>
      <p:ext uri="{BB962C8B-B14F-4D97-AF65-F5344CB8AC3E}">
        <p14:creationId xmlns:p14="http://schemas.microsoft.com/office/powerpoint/2010/main" val="880723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Definition</a:t>
            </a:r>
          </a:p>
        </p:txBody>
      </p:sp>
      <p:sp>
        <p:nvSpPr>
          <p:cNvPr id="3" name="TextBox 2">
            <a:extLst>
              <a:ext uri="{FF2B5EF4-FFF2-40B4-BE49-F238E27FC236}">
                <a16:creationId xmlns:a16="http://schemas.microsoft.com/office/drawing/2014/main" id="{9C319396-5847-7749-AF8C-13C3A2AD6B5E}"/>
              </a:ext>
            </a:extLst>
          </p:cNvPr>
          <p:cNvSpPr txBox="1"/>
          <p:nvPr/>
        </p:nvSpPr>
        <p:spPr>
          <a:xfrm>
            <a:off x="1735671" y="1477317"/>
            <a:ext cx="8720657" cy="769441"/>
          </a:xfrm>
          <a:prstGeom prst="rect">
            <a:avLst/>
          </a:prstGeom>
          <a:noFill/>
        </p:spPr>
        <p:txBody>
          <a:bodyPr wrap="none" rtlCol="0">
            <a:spAutoFit/>
          </a:bodyPr>
          <a:lstStyle/>
          <a:p>
            <a:r>
              <a:rPr lang="en-US" sz="4400" b="1" dirty="0"/>
              <a:t>Generative Adversarial Network</a:t>
            </a:r>
          </a:p>
        </p:txBody>
      </p:sp>
      <p:sp>
        <p:nvSpPr>
          <p:cNvPr id="6" name="TextBox 5">
            <a:extLst>
              <a:ext uri="{FF2B5EF4-FFF2-40B4-BE49-F238E27FC236}">
                <a16:creationId xmlns:a16="http://schemas.microsoft.com/office/drawing/2014/main" id="{3D7B4873-3C5E-FF40-8D71-F54CEA802067}"/>
              </a:ext>
            </a:extLst>
          </p:cNvPr>
          <p:cNvSpPr txBox="1"/>
          <p:nvPr/>
        </p:nvSpPr>
        <p:spPr>
          <a:xfrm>
            <a:off x="7910445" y="2260746"/>
            <a:ext cx="2462534" cy="461665"/>
          </a:xfrm>
          <a:prstGeom prst="rect">
            <a:avLst/>
          </a:prstGeom>
          <a:noFill/>
        </p:spPr>
        <p:txBody>
          <a:bodyPr wrap="none" rtlCol="0">
            <a:spAutoFit/>
          </a:bodyPr>
          <a:lstStyle/>
          <a:p>
            <a:r>
              <a:rPr lang="en-US" sz="2400" dirty="0"/>
              <a:t>Neural Networks</a:t>
            </a:r>
          </a:p>
        </p:txBody>
      </p:sp>
      <p:sp>
        <p:nvSpPr>
          <p:cNvPr id="7" name="TextBox 6">
            <a:extLst>
              <a:ext uri="{FF2B5EF4-FFF2-40B4-BE49-F238E27FC236}">
                <a16:creationId xmlns:a16="http://schemas.microsoft.com/office/drawing/2014/main" id="{5777CD4F-6DA1-AA43-9172-96477B87788B}"/>
              </a:ext>
            </a:extLst>
          </p:cNvPr>
          <p:cNvSpPr txBox="1"/>
          <p:nvPr/>
        </p:nvSpPr>
        <p:spPr>
          <a:xfrm>
            <a:off x="2040471" y="2260747"/>
            <a:ext cx="2616422" cy="461665"/>
          </a:xfrm>
          <a:prstGeom prst="rect">
            <a:avLst/>
          </a:prstGeom>
          <a:noFill/>
        </p:spPr>
        <p:txBody>
          <a:bodyPr wrap="none" rtlCol="0">
            <a:spAutoFit/>
          </a:bodyPr>
          <a:lstStyle/>
          <a:p>
            <a:r>
              <a:rPr lang="en-US" sz="2400" dirty="0"/>
              <a:t>Generative Model</a:t>
            </a:r>
          </a:p>
        </p:txBody>
      </p:sp>
      <p:sp>
        <p:nvSpPr>
          <p:cNvPr id="10" name="TextBox 9">
            <a:extLst>
              <a:ext uri="{FF2B5EF4-FFF2-40B4-BE49-F238E27FC236}">
                <a16:creationId xmlns:a16="http://schemas.microsoft.com/office/drawing/2014/main" id="{C9A448CC-B811-314E-9E11-8D38FF91C6A8}"/>
              </a:ext>
            </a:extLst>
          </p:cNvPr>
          <p:cNvSpPr txBox="1"/>
          <p:nvPr/>
        </p:nvSpPr>
        <p:spPr>
          <a:xfrm>
            <a:off x="2563050" y="3887593"/>
            <a:ext cx="1571264" cy="461665"/>
          </a:xfrm>
          <a:prstGeom prst="rect">
            <a:avLst/>
          </a:prstGeom>
          <a:noFill/>
        </p:spPr>
        <p:txBody>
          <a:bodyPr wrap="none" rtlCol="0">
            <a:spAutoFit/>
          </a:bodyPr>
          <a:lstStyle/>
          <a:p>
            <a:r>
              <a:rPr lang="en-US" sz="2400" dirty="0"/>
              <a:t>Generator</a:t>
            </a:r>
          </a:p>
        </p:txBody>
      </p:sp>
      <p:sp>
        <p:nvSpPr>
          <p:cNvPr id="11" name="TextBox 10">
            <a:extLst>
              <a:ext uri="{FF2B5EF4-FFF2-40B4-BE49-F238E27FC236}">
                <a16:creationId xmlns:a16="http://schemas.microsoft.com/office/drawing/2014/main" id="{BB15143A-FBC4-604A-B201-0B23957F8FDA}"/>
              </a:ext>
            </a:extLst>
          </p:cNvPr>
          <p:cNvSpPr txBox="1"/>
          <p:nvPr/>
        </p:nvSpPr>
        <p:spPr>
          <a:xfrm>
            <a:off x="7677763" y="3887593"/>
            <a:ext cx="1983235" cy="461665"/>
          </a:xfrm>
          <a:prstGeom prst="rect">
            <a:avLst/>
          </a:prstGeom>
          <a:noFill/>
        </p:spPr>
        <p:txBody>
          <a:bodyPr wrap="none" rtlCol="0">
            <a:spAutoFit/>
          </a:bodyPr>
          <a:lstStyle/>
          <a:p>
            <a:r>
              <a:rPr lang="en-US" sz="2400" dirty="0"/>
              <a:t>Discriminator</a:t>
            </a:r>
          </a:p>
        </p:txBody>
      </p:sp>
      <p:sp>
        <p:nvSpPr>
          <p:cNvPr id="4" name="Rectangle 3">
            <a:extLst>
              <a:ext uri="{FF2B5EF4-FFF2-40B4-BE49-F238E27FC236}">
                <a16:creationId xmlns:a16="http://schemas.microsoft.com/office/drawing/2014/main" id="{AF503106-A177-A648-94FA-542C68257181}"/>
              </a:ext>
            </a:extLst>
          </p:cNvPr>
          <p:cNvSpPr/>
          <p:nvPr/>
        </p:nvSpPr>
        <p:spPr>
          <a:xfrm>
            <a:off x="1426464" y="3429000"/>
            <a:ext cx="3962400" cy="1325880"/>
          </a:xfrm>
          <a:prstGeom prst="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9C182E7-0419-6442-867D-78070DE00B2B}"/>
              </a:ext>
            </a:extLst>
          </p:cNvPr>
          <p:cNvSpPr/>
          <p:nvPr/>
        </p:nvSpPr>
        <p:spPr>
          <a:xfrm>
            <a:off x="6573227" y="3429000"/>
            <a:ext cx="4192309" cy="132588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777301F4-C58F-244B-93B0-40CA9631B23C}"/>
              </a:ext>
            </a:extLst>
          </p:cNvPr>
          <p:cNvCxnSpPr/>
          <p:nvPr/>
        </p:nvCxnSpPr>
        <p:spPr>
          <a:xfrm>
            <a:off x="5458968" y="3758184"/>
            <a:ext cx="102412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5C5621-F054-DD46-BEA8-532DDD7A0163}"/>
              </a:ext>
            </a:extLst>
          </p:cNvPr>
          <p:cNvCxnSpPr>
            <a:cxnSpLocks/>
          </p:cNvCxnSpPr>
          <p:nvPr/>
        </p:nvCxnSpPr>
        <p:spPr>
          <a:xfrm flipH="1">
            <a:off x="5458969" y="4350901"/>
            <a:ext cx="102412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294C0F-C7EC-3C47-B85F-ECBD56AAF8BF}"/>
              </a:ext>
            </a:extLst>
          </p:cNvPr>
          <p:cNvSpPr txBox="1"/>
          <p:nvPr/>
        </p:nvSpPr>
        <p:spPr>
          <a:xfrm>
            <a:off x="5159138" y="2261991"/>
            <a:ext cx="2375971" cy="461665"/>
          </a:xfrm>
          <a:prstGeom prst="rect">
            <a:avLst/>
          </a:prstGeom>
          <a:noFill/>
        </p:spPr>
        <p:txBody>
          <a:bodyPr wrap="none" rtlCol="0">
            <a:spAutoFit/>
          </a:bodyPr>
          <a:lstStyle/>
          <a:p>
            <a:r>
              <a:rPr lang="en-US" sz="2400" dirty="0"/>
              <a:t>With Competing</a:t>
            </a:r>
          </a:p>
        </p:txBody>
      </p:sp>
    </p:spTree>
    <p:extLst>
      <p:ext uri="{BB962C8B-B14F-4D97-AF65-F5344CB8AC3E}">
        <p14:creationId xmlns:p14="http://schemas.microsoft.com/office/powerpoint/2010/main" val="1066385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General GAN Architecture</a:t>
            </a:r>
          </a:p>
        </p:txBody>
      </p:sp>
      <p:pic>
        <p:nvPicPr>
          <p:cNvPr id="2050" name="Picture 2">
            <a:extLst>
              <a:ext uri="{FF2B5EF4-FFF2-40B4-BE49-F238E27FC236}">
                <a16:creationId xmlns:a16="http://schemas.microsoft.com/office/drawing/2014/main" id="{35E3BA66-61DA-4E4E-B65B-21E2EA40F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329" y="1265368"/>
            <a:ext cx="10327341" cy="432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8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Discriminator</a:t>
            </a:r>
          </a:p>
        </p:txBody>
      </p:sp>
      <p:pic>
        <p:nvPicPr>
          <p:cNvPr id="5" name="Picture 4" descr="Diagram&#10;&#10;Description automatically generated">
            <a:extLst>
              <a:ext uri="{FF2B5EF4-FFF2-40B4-BE49-F238E27FC236}">
                <a16:creationId xmlns:a16="http://schemas.microsoft.com/office/drawing/2014/main" id="{8CB1C221-75CA-2146-ACDE-281BB20CCE03}"/>
              </a:ext>
            </a:extLst>
          </p:cNvPr>
          <p:cNvPicPr>
            <a:picLocks noChangeAspect="1"/>
          </p:cNvPicPr>
          <p:nvPr/>
        </p:nvPicPr>
        <p:blipFill>
          <a:blip r:embed="rId3"/>
          <a:stretch>
            <a:fillRect/>
          </a:stretch>
        </p:blipFill>
        <p:spPr>
          <a:xfrm>
            <a:off x="2925896" y="2287268"/>
            <a:ext cx="8427904" cy="3449525"/>
          </a:xfrm>
          <a:prstGeom prst="rect">
            <a:avLst/>
          </a:prstGeom>
        </p:spPr>
      </p:pic>
      <p:sp>
        <p:nvSpPr>
          <p:cNvPr id="6" name="TextBox 5">
            <a:extLst>
              <a:ext uri="{FF2B5EF4-FFF2-40B4-BE49-F238E27FC236}">
                <a16:creationId xmlns:a16="http://schemas.microsoft.com/office/drawing/2014/main" id="{1279FC05-A61B-FC45-904A-29FB77576AA6}"/>
              </a:ext>
            </a:extLst>
          </p:cNvPr>
          <p:cNvSpPr txBox="1"/>
          <p:nvPr/>
        </p:nvSpPr>
        <p:spPr>
          <a:xfrm>
            <a:off x="2345984" y="1581107"/>
            <a:ext cx="1914307" cy="461665"/>
          </a:xfrm>
          <a:prstGeom prst="rect">
            <a:avLst/>
          </a:prstGeom>
          <a:noFill/>
        </p:spPr>
        <p:txBody>
          <a:bodyPr wrap="none" rtlCol="0">
            <a:spAutoFit/>
          </a:bodyPr>
          <a:lstStyle/>
          <a:p>
            <a:r>
              <a:rPr lang="en-US" sz="2400" dirty="0"/>
              <a:t>Real Images</a:t>
            </a:r>
          </a:p>
        </p:txBody>
      </p:sp>
      <p:sp>
        <p:nvSpPr>
          <p:cNvPr id="7" name="Rectangle 6">
            <a:extLst>
              <a:ext uri="{FF2B5EF4-FFF2-40B4-BE49-F238E27FC236}">
                <a16:creationId xmlns:a16="http://schemas.microsoft.com/office/drawing/2014/main" id="{C3263FB0-BC5C-1B41-B51C-D7E3BC2DD36A}"/>
              </a:ext>
            </a:extLst>
          </p:cNvPr>
          <p:cNvSpPr/>
          <p:nvPr/>
        </p:nvSpPr>
        <p:spPr>
          <a:xfrm>
            <a:off x="1340214" y="1291728"/>
            <a:ext cx="3925849" cy="99554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23D7E00-7F64-504F-95B7-2BD4F7707CB4}"/>
              </a:ext>
            </a:extLst>
          </p:cNvPr>
          <p:cNvSpPr/>
          <p:nvPr/>
        </p:nvSpPr>
        <p:spPr>
          <a:xfrm>
            <a:off x="650837" y="3613148"/>
            <a:ext cx="2275059" cy="1953124"/>
          </a:xfrm>
          <a:prstGeom prst="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07D193D-3F53-6240-9405-0BC51A84FC1E}"/>
              </a:ext>
            </a:extLst>
          </p:cNvPr>
          <p:cNvSpPr txBox="1"/>
          <p:nvPr/>
        </p:nvSpPr>
        <p:spPr>
          <a:xfrm>
            <a:off x="968269" y="4174211"/>
            <a:ext cx="1640193" cy="830997"/>
          </a:xfrm>
          <a:prstGeom prst="rect">
            <a:avLst/>
          </a:prstGeom>
          <a:noFill/>
        </p:spPr>
        <p:txBody>
          <a:bodyPr wrap="none" rtlCol="0">
            <a:spAutoFit/>
          </a:bodyPr>
          <a:lstStyle/>
          <a:p>
            <a:pPr algn="ctr"/>
            <a:r>
              <a:rPr lang="en-US" sz="2400" dirty="0"/>
              <a:t>Generated</a:t>
            </a:r>
          </a:p>
          <a:p>
            <a:pPr algn="ctr"/>
            <a:r>
              <a:rPr lang="en-US" sz="2400" dirty="0"/>
              <a:t> Images</a:t>
            </a:r>
          </a:p>
        </p:txBody>
      </p:sp>
      <p:sp>
        <p:nvSpPr>
          <p:cNvPr id="10" name="TextBox 9">
            <a:extLst>
              <a:ext uri="{FF2B5EF4-FFF2-40B4-BE49-F238E27FC236}">
                <a16:creationId xmlns:a16="http://schemas.microsoft.com/office/drawing/2014/main" id="{650742E1-7F2A-8C48-A06F-D0FFE622A020}"/>
              </a:ext>
            </a:extLst>
          </p:cNvPr>
          <p:cNvSpPr txBox="1"/>
          <p:nvPr/>
        </p:nvSpPr>
        <p:spPr>
          <a:xfrm>
            <a:off x="5870258" y="613375"/>
            <a:ext cx="5983836" cy="1015663"/>
          </a:xfrm>
          <a:prstGeom prst="rect">
            <a:avLst/>
          </a:prstGeom>
          <a:noFill/>
        </p:spPr>
        <p:txBody>
          <a:bodyPr wrap="square" rtlCol="0">
            <a:spAutoFit/>
          </a:bodyPr>
          <a:lstStyle/>
          <a:p>
            <a:endParaRPr lang="en-US" sz="2000" dirty="0"/>
          </a:p>
          <a:p>
            <a:r>
              <a:rPr lang="en-US" sz="2000" dirty="0"/>
              <a:t>Goal: Update weights to classify real vs generated images</a:t>
            </a:r>
          </a:p>
        </p:txBody>
      </p:sp>
    </p:spTree>
    <p:extLst>
      <p:ext uri="{BB962C8B-B14F-4D97-AF65-F5344CB8AC3E}">
        <p14:creationId xmlns:p14="http://schemas.microsoft.com/office/powerpoint/2010/main" val="3342314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Generator</a:t>
            </a:r>
          </a:p>
        </p:txBody>
      </p:sp>
      <p:pic>
        <p:nvPicPr>
          <p:cNvPr id="4" name="Picture 3" descr="A picture containing text, bird&#10;&#10;Description automatically generated">
            <a:extLst>
              <a:ext uri="{FF2B5EF4-FFF2-40B4-BE49-F238E27FC236}">
                <a16:creationId xmlns:a16="http://schemas.microsoft.com/office/drawing/2014/main" id="{AB31895A-19B0-1B49-9F16-752CA757903F}"/>
              </a:ext>
            </a:extLst>
          </p:cNvPr>
          <p:cNvPicPr>
            <a:picLocks noChangeAspect="1"/>
          </p:cNvPicPr>
          <p:nvPr/>
        </p:nvPicPr>
        <p:blipFill rotWithShape="1">
          <a:blip r:embed="rId3"/>
          <a:srcRect t="11978"/>
          <a:stretch/>
        </p:blipFill>
        <p:spPr>
          <a:xfrm>
            <a:off x="1722304" y="2063529"/>
            <a:ext cx="8523383" cy="3259752"/>
          </a:xfrm>
          <a:prstGeom prst="rect">
            <a:avLst/>
          </a:prstGeom>
        </p:spPr>
      </p:pic>
      <p:sp>
        <p:nvSpPr>
          <p:cNvPr id="6" name="TextBox 5">
            <a:extLst>
              <a:ext uri="{FF2B5EF4-FFF2-40B4-BE49-F238E27FC236}">
                <a16:creationId xmlns:a16="http://schemas.microsoft.com/office/drawing/2014/main" id="{FE385E4D-6928-584F-A79E-B2E2FE3D6732}"/>
              </a:ext>
            </a:extLst>
          </p:cNvPr>
          <p:cNvSpPr txBox="1"/>
          <p:nvPr/>
        </p:nvSpPr>
        <p:spPr>
          <a:xfrm>
            <a:off x="4867950" y="535156"/>
            <a:ext cx="6809930" cy="1015663"/>
          </a:xfrm>
          <a:prstGeom prst="rect">
            <a:avLst/>
          </a:prstGeom>
          <a:noFill/>
        </p:spPr>
        <p:txBody>
          <a:bodyPr wrap="square" rtlCol="0">
            <a:spAutoFit/>
          </a:bodyPr>
          <a:lstStyle/>
          <a:p>
            <a:endParaRPr lang="en-US" sz="2000" dirty="0"/>
          </a:p>
          <a:p>
            <a:r>
              <a:rPr lang="en-US" sz="2000" dirty="0"/>
              <a:t>Goal: Update weights to improve realism of generated images</a:t>
            </a:r>
          </a:p>
        </p:txBody>
      </p:sp>
    </p:spTree>
    <p:extLst>
      <p:ext uri="{BB962C8B-B14F-4D97-AF65-F5344CB8AC3E}">
        <p14:creationId xmlns:p14="http://schemas.microsoft.com/office/powerpoint/2010/main" val="89408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95A37-0F60-FD49-99BD-7B312DF29C77}"/>
              </a:ext>
            </a:extLst>
          </p:cNvPr>
          <p:cNvSpPr>
            <a:spLocks noGrp="1"/>
          </p:cNvSpPr>
          <p:nvPr>
            <p:ph type="title"/>
          </p:nvPr>
        </p:nvSpPr>
        <p:spPr/>
        <p:txBody>
          <a:bodyPr/>
          <a:lstStyle/>
          <a:p>
            <a:r>
              <a:rPr lang="en-US" dirty="0"/>
              <a:t>Min-max Objective Function</a:t>
            </a:r>
          </a:p>
        </p:txBody>
      </p:sp>
      <p:sp>
        <p:nvSpPr>
          <p:cNvPr id="10" name="TextBox 9">
            <a:extLst>
              <a:ext uri="{FF2B5EF4-FFF2-40B4-BE49-F238E27FC236}">
                <a16:creationId xmlns:a16="http://schemas.microsoft.com/office/drawing/2014/main" id="{650742E1-7F2A-8C48-A06F-D0FFE622A020}"/>
              </a:ext>
            </a:extLst>
          </p:cNvPr>
          <p:cNvSpPr txBox="1"/>
          <p:nvPr/>
        </p:nvSpPr>
        <p:spPr>
          <a:xfrm>
            <a:off x="1037894" y="1230300"/>
            <a:ext cx="10116212" cy="1323439"/>
          </a:xfrm>
          <a:prstGeom prst="rect">
            <a:avLst/>
          </a:prstGeom>
          <a:noFill/>
        </p:spPr>
        <p:txBody>
          <a:bodyPr wrap="square" rtlCol="0">
            <a:spAutoFit/>
          </a:bodyPr>
          <a:lstStyle/>
          <a:p>
            <a:endParaRPr lang="en-US" sz="2000" dirty="0"/>
          </a:p>
          <a:p>
            <a:pPr marL="342900" indent="-342900">
              <a:buFontTx/>
              <a:buChar char="-"/>
            </a:pPr>
            <a:r>
              <a:rPr lang="en-US" sz="2000" dirty="0"/>
              <a:t>Since we have two networks competing, this is a min-max two player game</a:t>
            </a:r>
          </a:p>
          <a:p>
            <a:pPr marL="342900" indent="-342900">
              <a:buFontTx/>
              <a:buChar char="-"/>
            </a:pPr>
            <a:r>
              <a:rPr lang="en-US" sz="2000" dirty="0"/>
              <a:t>Has close ties to game theory</a:t>
            </a:r>
          </a:p>
          <a:p>
            <a:pPr marL="342900" indent="-342900">
              <a:buFontTx/>
              <a:buChar char="-"/>
            </a:pPr>
            <a:endParaRPr lang="en-US" sz="2000" dirty="0"/>
          </a:p>
        </p:txBody>
      </p:sp>
      <p:pic>
        <p:nvPicPr>
          <p:cNvPr id="4" name="Picture 3">
            <a:extLst>
              <a:ext uri="{FF2B5EF4-FFF2-40B4-BE49-F238E27FC236}">
                <a16:creationId xmlns:a16="http://schemas.microsoft.com/office/drawing/2014/main" id="{F8400473-4EFE-C84E-A649-C9AF73E78F0F}"/>
              </a:ext>
            </a:extLst>
          </p:cNvPr>
          <p:cNvPicPr>
            <a:picLocks noChangeAspect="1"/>
          </p:cNvPicPr>
          <p:nvPr/>
        </p:nvPicPr>
        <p:blipFill>
          <a:blip r:embed="rId3"/>
          <a:stretch>
            <a:fillRect/>
          </a:stretch>
        </p:blipFill>
        <p:spPr>
          <a:xfrm>
            <a:off x="1018643" y="3009223"/>
            <a:ext cx="10135463" cy="839553"/>
          </a:xfrm>
          <a:prstGeom prst="rect">
            <a:avLst/>
          </a:prstGeom>
        </p:spPr>
      </p:pic>
      <p:sp>
        <p:nvSpPr>
          <p:cNvPr id="11" name="TextBox 10">
            <a:extLst>
              <a:ext uri="{FF2B5EF4-FFF2-40B4-BE49-F238E27FC236}">
                <a16:creationId xmlns:a16="http://schemas.microsoft.com/office/drawing/2014/main" id="{E7D3A154-3606-1946-BA77-1CDC500B44A0}"/>
              </a:ext>
            </a:extLst>
          </p:cNvPr>
          <p:cNvSpPr txBox="1"/>
          <p:nvPr/>
        </p:nvSpPr>
        <p:spPr>
          <a:xfrm>
            <a:off x="1018643" y="4169967"/>
            <a:ext cx="10116212" cy="1631216"/>
          </a:xfrm>
          <a:prstGeom prst="rect">
            <a:avLst/>
          </a:prstGeom>
          <a:noFill/>
        </p:spPr>
        <p:txBody>
          <a:bodyPr wrap="square" rtlCol="0">
            <a:spAutoFit/>
          </a:bodyPr>
          <a:lstStyle/>
          <a:p>
            <a:endParaRPr lang="en-US" sz="2000" dirty="0"/>
          </a:p>
          <a:p>
            <a:pPr marL="342900" indent="-342900">
              <a:buFontTx/>
              <a:buChar char="-"/>
            </a:pPr>
            <a:r>
              <a:rPr lang="en-US" sz="2000" dirty="0"/>
              <a:t>Where </a:t>
            </a:r>
            <a:r>
              <a:rPr lang="en-US" sz="2000" i="1" dirty="0"/>
              <a:t>D(x)</a:t>
            </a:r>
            <a:r>
              <a:rPr lang="en-US" sz="2000" dirty="0"/>
              <a:t> is the discriminator output probability ([0,1]) of a real image</a:t>
            </a:r>
          </a:p>
          <a:p>
            <a:pPr marL="342900" indent="-342900">
              <a:buFontTx/>
              <a:buChar char="-"/>
            </a:pPr>
            <a:r>
              <a:rPr lang="en-US" sz="2000" i="1" dirty="0"/>
              <a:t>x</a:t>
            </a:r>
            <a:r>
              <a:rPr lang="en-US" sz="2000" dirty="0"/>
              <a:t> is a real image and </a:t>
            </a:r>
            <a:r>
              <a:rPr lang="en-US" sz="2000" i="1" dirty="0"/>
              <a:t>G(z)</a:t>
            </a:r>
            <a:r>
              <a:rPr lang="en-US" sz="2000" dirty="0"/>
              <a:t> is a generated image</a:t>
            </a:r>
          </a:p>
          <a:p>
            <a:pPr marL="342900" indent="-342900">
              <a:buFontTx/>
              <a:buChar char="-"/>
            </a:pPr>
            <a:r>
              <a:rPr lang="en-US" sz="2000" dirty="0"/>
              <a:t>High gradient when D(G(z)) is high (discriminator is wrong)</a:t>
            </a:r>
          </a:p>
          <a:p>
            <a:pPr marL="342900" indent="-342900">
              <a:buFontTx/>
              <a:buChar char="-"/>
            </a:pPr>
            <a:r>
              <a:rPr lang="en-US" sz="2000" dirty="0"/>
              <a:t>We want to improve when samples are bad (discriminator is right)</a:t>
            </a:r>
          </a:p>
        </p:txBody>
      </p:sp>
      <p:sp>
        <p:nvSpPr>
          <p:cNvPr id="12" name="Left Brace 11">
            <a:extLst>
              <a:ext uri="{FF2B5EF4-FFF2-40B4-BE49-F238E27FC236}">
                <a16:creationId xmlns:a16="http://schemas.microsoft.com/office/drawing/2014/main" id="{D45EE62D-3B3A-9643-B2B0-30B9892ABFE3}"/>
              </a:ext>
            </a:extLst>
          </p:cNvPr>
          <p:cNvSpPr/>
          <p:nvPr/>
        </p:nvSpPr>
        <p:spPr>
          <a:xfrm rot="5400000">
            <a:off x="8664210" y="975060"/>
            <a:ext cx="388337" cy="3722066"/>
          </a:xfrm>
          <a:prstGeom prst="leftBrace">
            <a:avLst>
              <a:gd name="adj1" fmla="val 0"/>
              <a:gd name="adj2" fmla="val 50000"/>
            </a:avLst>
          </a:prstGeom>
          <a:ln w="317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CCC65347-A390-FA40-9AEC-409BDBDCAA06}"/>
              </a:ext>
            </a:extLst>
          </p:cNvPr>
          <p:cNvSpPr/>
          <p:nvPr/>
        </p:nvSpPr>
        <p:spPr>
          <a:xfrm rot="5400000" flipH="1">
            <a:off x="5114043" y="2366211"/>
            <a:ext cx="336886" cy="2655267"/>
          </a:xfrm>
          <a:prstGeom prst="leftBrace">
            <a:avLst>
              <a:gd name="adj1" fmla="val 0"/>
              <a:gd name="adj2" fmla="val 50000"/>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B50BFFB0-BFB3-9443-A1BD-ECE9F36AD567}"/>
              </a:ext>
            </a:extLst>
          </p:cNvPr>
          <p:cNvSpPr txBox="1"/>
          <p:nvPr/>
        </p:nvSpPr>
        <p:spPr>
          <a:xfrm>
            <a:off x="7379945" y="2196706"/>
            <a:ext cx="3556814" cy="584775"/>
          </a:xfrm>
          <a:prstGeom prst="rect">
            <a:avLst/>
          </a:prstGeom>
          <a:noFill/>
        </p:spPr>
        <p:txBody>
          <a:bodyPr wrap="square" rtlCol="0">
            <a:spAutoFit/>
          </a:bodyPr>
          <a:lstStyle/>
          <a:p>
            <a:r>
              <a:rPr lang="en-US" sz="1600" dirty="0">
                <a:solidFill>
                  <a:srgbClr val="C00000"/>
                </a:solidFill>
              </a:rPr>
              <a:t>Sampling from fake (0 for fake)</a:t>
            </a:r>
          </a:p>
          <a:p>
            <a:pPr marL="342900" indent="-342900">
              <a:buFontTx/>
              <a:buChar char="-"/>
            </a:pPr>
            <a:endParaRPr lang="en-US" sz="1600" dirty="0">
              <a:solidFill>
                <a:srgbClr val="C00000"/>
              </a:solidFill>
            </a:endParaRPr>
          </a:p>
        </p:txBody>
      </p:sp>
      <p:sp>
        <p:nvSpPr>
          <p:cNvPr id="16" name="TextBox 15">
            <a:extLst>
              <a:ext uri="{FF2B5EF4-FFF2-40B4-BE49-F238E27FC236}">
                <a16:creationId xmlns:a16="http://schemas.microsoft.com/office/drawing/2014/main" id="{5B1052A0-74AE-C844-A620-E751A1BE800A}"/>
              </a:ext>
            </a:extLst>
          </p:cNvPr>
          <p:cNvSpPr txBox="1"/>
          <p:nvPr/>
        </p:nvSpPr>
        <p:spPr>
          <a:xfrm>
            <a:off x="3954852" y="3877579"/>
            <a:ext cx="3556814" cy="584775"/>
          </a:xfrm>
          <a:prstGeom prst="rect">
            <a:avLst/>
          </a:prstGeom>
          <a:noFill/>
        </p:spPr>
        <p:txBody>
          <a:bodyPr wrap="square" rtlCol="0">
            <a:spAutoFit/>
          </a:bodyPr>
          <a:lstStyle/>
          <a:p>
            <a:r>
              <a:rPr lang="en-US" sz="1600" dirty="0">
                <a:solidFill>
                  <a:srgbClr val="00B050"/>
                </a:solidFill>
              </a:rPr>
              <a:t>Sampling from real (1 for real)</a:t>
            </a:r>
          </a:p>
          <a:p>
            <a:pPr marL="342900" indent="-342900">
              <a:buFontTx/>
              <a:buChar char="-"/>
            </a:pPr>
            <a:endParaRPr lang="en-US" sz="1600" dirty="0">
              <a:solidFill>
                <a:srgbClr val="00B050"/>
              </a:solidFill>
            </a:endParaRPr>
          </a:p>
        </p:txBody>
      </p:sp>
    </p:spTree>
    <p:extLst>
      <p:ext uri="{BB962C8B-B14F-4D97-AF65-F5344CB8AC3E}">
        <p14:creationId xmlns:p14="http://schemas.microsoft.com/office/powerpoint/2010/main" val="3288219237"/>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6740</TotalTime>
  <Words>1476</Words>
  <Application>Microsoft Macintosh PowerPoint</Application>
  <PresentationFormat>Widescreen</PresentationFormat>
  <Paragraphs>165</Paragraphs>
  <Slides>25</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Arial</vt:lpstr>
      <vt:lpstr>Times New Roman</vt:lpstr>
      <vt:lpstr>Questrial</vt:lpstr>
      <vt:lpstr>1_Office Theme</vt:lpstr>
      <vt:lpstr>Generative Adversarial Networks (GANs) Clarence Lam</vt:lpstr>
      <vt:lpstr>The first GAN (2014)</vt:lpstr>
      <vt:lpstr>Generative Models vs Discriminative Models</vt:lpstr>
      <vt:lpstr>Introduction</vt:lpstr>
      <vt:lpstr>Definition</vt:lpstr>
      <vt:lpstr>General GAN Architecture</vt:lpstr>
      <vt:lpstr>Discriminator</vt:lpstr>
      <vt:lpstr>Generator</vt:lpstr>
      <vt:lpstr>Min-max Objective Function</vt:lpstr>
      <vt:lpstr>Evaluation</vt:lpstr>
      <vt:lpstr>Demo with Sketches</vt:lpstr>
      <vt:lpstr>Leaky ReLU Activation</vt:lpstr>
      <vt:lpstr>ReLU + DCGAN (Deep Convolutional GAN)</vt:lpstr>
      <vt:lpstr>Leaky ReLU (α=0.3) + DCGAN</vt:lpstr>
      <vt:lpstr>Leaky ReLU (α=0.05) + DCGAN</vt:lpstr>
      <vt:lpstr>Various Loss on DCGAN</vt:lpstr>
      <vt:lpstr>DCGAN (2015-2016)</vt:lpstr>
      <vt:lpstr>CycleGAN (2017)</vt:lpstr>
      <vt:lpstr>StyleGAN (2018-2019)</vt:lpstr>
      <vt:lpstr>GauGAN (2019)</vt:lpstr>
      <vt:lpstr>Image Construction from Brain Activity (2019)</vt:lpstr>
      <vt:lpstr>GameGAN (2020)</vt:lpstr>
      <vt:lpstr>Summary</vt:lpstr>
      <vt:lpstr>References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Sharing 1  Clustering and its uses Andy Ong</dc:title>
  <dc:creator>Mohamed Ryzal Bin Kamis</dc:creator>
  <cp:lastModifiedBy>Lam, Clarence</cp:lastModifiedBy>
  <cp:revision>135</cp:revision>
  <dcterms:created xsi:type="dcterms:W3CDTF">2019-08-23T06:59:16Z</dcterms:created>
  <dcterms:modified xsi:type="dcterms:W3CDTF">2021-12-07T07:13:29Z</dcterms:modified>
</cp:coreProperties>
</file>